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1" r:id="rId4"/>
    <p:sldId id="283" r:id="rId5"/>
    <p:sldId id="273" r:id="rId6"/>
    <p:sldId id="284" r:id="rId7"/>
    <p:sldId id="285" r:id="rId8"/>
    <p:sldId id="280" r:id="rId9"/>
    <p:sldId id="281" r:id="rId10"/>
    <p:sldId id="282" r:id="rId11"/>
    <p:sldId id="260" r:id="rId12"/>
  </p:sldIdLst>
  <p:sldSz cx="12192000" cy="6858000"/>
  <p:notesSz cx="6858000" cy="12192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742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F26"/>
    <a:srgbClr val="81818B"/>
    <a:srgbClr val="002FE7"/>
    <a:srgbClr val="8482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29" autoAdjust="0"/>
    <p:restoredTop sz="94082" autoAdjust="0"/>
  </p:normalViewPr>
  <p:slideViewPr>
    <p:cSldViewPr>
      <p:cViewPr varScale="1">
        <p:scale>
          <a:sx n="108" d="100"/>
          <a:sy n="108" d="100"/>
        </p:scale>
        <p:origin x="144" y="384"/>
      </p:cViewPr>
      <p:guideLst>
        <p:guide orient="horz" pos="1071"/>
        <p:guide pos="742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39A51-0DB4-4157-86B0-C3FBABCDEF70}" type="datetimeFigureOut">
              <a:rPr lang="ru-RU" smtClean="0"/>
              <a:t>22.03.2022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A9E27-E60C-4645-A2F4-49EB1807F9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40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 dirty="0"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C7C42B-5FFE-4D44-BBB5-AB078492E219}" type="datetimeFigureOut">
              <a:rPr lang="ru-RU"/>
              <a:t>22.03.2022</a:t>
            </a:fld>
            <a:endParaRPr lang="ru-RU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407871-9FBF-4BBB-895A-2502942BAC5D}" type="slidenum">
              <a:rPr lang="ru-RU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81818B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1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4590066"/>
            <a:ext cx="3265849" cy="2267934"/>
          </a:xfrm>
          <a:prstGeom prst="rect">
            <a:avLst/>
          </a:prstGeom>
        </p:spPr>
      </p:pic>
      <p:pic>
        <p:nvPicPr>
          <p:cNvPr id="5" name="Рисунок 1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465053" y="2276272"/>
            <a:ext cx="3265849" cy="2295728"/>
          </a:xfrm>
          <a:prstGeom prst="rect">
            <a:avLst/>
          </a:prstGeom>
        </p:spPr>
      </p:pic>
      <p:sp>
        <p:nvSpPr>
          <p:cNvPr id="6" name="TextBox 16"/>
          <p:cNvSpPr>
            <a:spLocks/>
          </p:cNvSpPr>
          <p:nvPr/>
        </p:nvSpPr>
        <p:spPr bwMode="auto">
          <a:xfrm>
            <a:off x="7934649" y="5022502"/>
            <a:ext cx="3744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  <a:cs typeface="Arial"/>
              </a:rPr>
              <a:t>Докладчик: </a:t>
            </a:r>
            <a:r>
              <a:rPr lang="ru-RU" sz="1400" dirty="0">
                <a:solidFill>
                  <a:schemeClr val="bg1"/>
                </a:solidFill>
                <a:latin typeface="Roboto Medium"/>
                <a:cs typeface="Arial"/>
              </a:rPr>
              <a:t/>
            </a:r>
            <a:br>
              <a:rPr lang="ru-RU" sz="1400" dirty="0">
                <a:solidFill>
                  <a:schemeClr val="bg1"/>
                </a:solidFill>
                <a:latin typeface="Roboto Medium"/>
                <a:cs typeface="Arial"/>
              </a:rPr>
            </a:br>
            <a:r>
              <a:rPr lang="ru-RU" sz="1400" dirty="0" smtClean="0">
                <a:solidFill>
                  <a:schemeClr val="bg1"/>
                </a:solidFill>
                <a:latin typeface="Roboto Medium"/>
                <a:cs typeface="Arial"/>
              </a:rPr>
              <a:t>Юрий Горбунов, </a:t>
            </a:r>
          </a:p>
          <a:p>
            <a:pPr lvl="0">
              <a:spcBef>
                <a:spcPts val="0"/>
              </a:spcBef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  <a:cs typeface="Arial"/>
              </a:rPr>
              <a:t>н</a:t>
            </a: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ачальник отдела внедрения и сопровождения информационных систем</a:t>
            </a:r>
          </a:p>
          <a:p>
            <a:pPr>
              <a:defRPr/>
            </a:pPr>
            <a:r>
              <a:rPr lang="ru-RU" sz="1400" dirty="0">
                <a:solidFill>
                  <a:schemeClr val="bg1"/>
                </a:solidFill>
                <a:latin typeface="Roboto Medium"/>
              </a:rPr>
              <a:t>Управление цифровой трансформации</a:t>
            </a:r>
          </a:p>
          <a:p>
            <a:pPr lvl="0">
              <a:spcBef>
                <a:spcPts val="0"/>
              </a:spcBef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Пермский Политех</a:t>
            </a:r>
            <a:endParaRPr lang="ru-RU" sz="1400" dirty="0">
              <a:solidFill>
                <a:schemeClr val="bg1"/>
              </a:solidFill>
              <a:latin typeface="Roboto Medium"/>
            </a:endParaRPr>
          </a:p>
        </p:txBody>
      </p:sp>
      <p:pic>
        <p:nvPicPr>
          <p:cNvPr id="7" name="Рисунок 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4380" y="4552545"/>
            <a:ext cx="3265849" cy="2305455"/>
          </a:xfrm>
          <a:prstGeom prst="rect">
            <a:avLst/>
          </a:prstGeom>
        </p:spPr>
      </p:pic>
      <p:pic>
        <p:nvPicPr>
          <p:cNvPr id="8" name="Рисунок 8" descr="1111111.jp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62008" y="2266544"/>
            <a:ext cx="3278221" cy="2315183"/>
          </a:xfrm>
          <a:prstGeom prst="rect">
            <a:avLst/>
          </a:prstGeom>
        </p:spPr>
      </p:pic>
      <p:sp>
        <p:nvSpPr>
          <p:cNvPr id="9" name="TextBox 17"/>
          <p:cNvSpPr>
            <a:spLocks/>
          </p:cNvSpPr>
          <p:nvPr/>
        </p:nvSpPr>
        <p:spPr bwMode="auto">
          <a:xfrm>
            <a:off x="335360" y="2708920"/>
            <a:ext cx="7272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Roboto Medium"/>
              </a:rPr>
              <a:t>Вопросы </a:t>
            </a:r>
            <a:r>
              <a:rPr lang="ru-RU" sz="2800" b="1" dirty="0">
                <a:solidFill>
                  <a:schemeClr val="bg1"/>
                </a:solidFill>
                <a:latin typeface="Roboto Medium"/>
              </a:rPr>
              <a:t>информационной </a:t>
            </a:r>
            <a:endParaRPr lang="ru-RU" sz="2800" b="1" dirty="0" smtClean="0">
              <a:solidFill>
                <a:schemeClr val="bg1"/>
              </a:solidFill>
              <a:latin typeface="Roboto Medium"/>
            </a:endParaRPr>
          </a:p>
          <a:p>
            <a:pPr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Roboto Medium"/>
              </a:rPr>
              <a:t>безопасности </a:t>
            </a:r>
            <a:r>
              <a:rPr lang="ru-RU" sz="2800" b="1" dirty="0">
                <a:solidFill>
                  <a:schemeClr val="bg1"/>
                </a:solidFill>
                <a:latin typeface="Roboto Medium"/>
              </a:rPr>
              <a:t>при цифровизации образовательного учреждения</a:t>
            </a:r>
            <a:endParaRPr lang="ru-RU" sz="28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9122055" y="352185"/>
            <a:ext cx="2557011" cy="649763"/>
          </a:xfrm>
          <a:prstGeom prst="rect">
            <a:avLst/>
          </a:prstGeom>
        </p:spPr>
      </p:pic>
      <p:pic>
        <p:nvPicPr>
          <p:cNvPr id="11" name="Рисунок 2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0" y="0"/>
            <a:ext cx="3280865" cy="2276272"/>
          </a:xfrm>
          <a:prstGeom prst="rect">
            <a:avLst/>
          </a:prstGeom>
        </p:spPr>
      </p:pic>
      <p:pic>
        <p:nvPicPr>
          <p:cNvPr id="12" name="Рисунок 4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-8531" y="4590066"/>
            <a:ext cx="3270539" cy="2276273"/>
          </a:xfrm>
          <a:prstGeom prst="rect">
            <a:avLst/>
          </a:prstGeom>
        </p:spPr>
      </p:pic>
      <p:pic>
        <p:nvPicPr>
          <p:cNvPr id="13" name="Рисунок 6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3262008" y="4590066"/>
            <a:ext cx="3278221" cy="22679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5087888" y="783064"/>
            <a:ext cx="6408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Цифровая трансформация – повод и возможность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407368" y="1700808"/>
            <a:ext cx="113772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Проект «Маркетплейс программного обеспечения и оборудования»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Повод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оценить и пересмотреть роль кибербезопасности во всех процессах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Возможность предусмотреть, изменить, трансформировать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Возможность получить необходимые ресурсы, будь то решение 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Security-by-Design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 или выстраивание системы кибербезопасности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Возможность организовать обучение сотрудников</a:t>
            </a: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47874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81818B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1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4590066"/>
            <a:ext cx="3265849" cy="2267934"/>
          </a:xfrm>
          <a:prstGeom prst="rect">
            <a:avLst/>
          </a:prstGeom>
        </p:spPr>
      </p:pic>
      <p:pic>
        <p:nvPicPr>
          <p:cNvPr id="5" name="Рисунок 1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465053" y="2276272"/>
            <a:ext cx="3265849" cy="2295728"/>
          </a:xfrm>
          <a:prstGeom prst="rect">
            <a:avLst/>
          </a:prstGeom>
        </p:spPr>
      </p:pic>
      <p:sp>
        <p:nvSpPr>
          <p:cNvPr id="6" name="TextBox 16"/>
          <p:cNvSpPr>
            <a:spLocks/>
          </p:cNvSpPr>
          <p:nvPr/>
        </p:nvSpPr>
        <p:spPr bwMode="auto">
          <a:xfrm>
            <a:off x="7334273" y="4923814"/>
            <a:ext cx="442779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Юрий Горбунов, </a:t>
            </a:r>
            <a:endParaRPr lang="ru-RU" sz="1400" dirty="0">
              <a:solidFill>
                <a:schemeClr val="bg1"/>
              </a:solidFill>
              <a:latin typeface="Roboto Medium"/>
            </a:endParaRPr>
          </a:p>
          <a:p>
            <a:pPr>
              <a:defRPr/>
            </a:pPr>
            <a:r>
              <a:rPr lang="ru-RU" sz="1400" dirty="0">
                <a:solidFill>
                  <a:schemeClr val="bg1"/>
                </a:solidFill>
                <a:latin typeface="Roboto Medium"/>
              </a:rPr>
              <a:t>начальник отдела внедрения и сопровождения информационных </a:t>
            </a: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систем</a:t>
            </a:r>
          </a:p>
          <a:p>
            <a:pPr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Управление цифровой трансформации</a:t>
            </a:r>
          </a:p>
          <a:p>
            <a:pPr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Департамент ЦТиСК </a:t>
            </a:r>
          </a:p>
          <a:p>
            <a:pPr>
              <a:defRPr/>
            </a:pPr>
            <a:r>
              <a:rPr lang="ru-RU" sz="1400" dirty="0" smtClean="0">
                <a:solidFill>
                  <a:schemeClr val="bg1"/>
                </a:solidFill>
                <a:latin typeface="Roboto Medium"/>
              </a:rPr>
              <a:t>Контакты</a:t>
            </a:r>
            <a:r>
              <a:rPr lang="ru-RU" sz="1400" dirty="0">
                <a:solidFill>
                  <a:schemeClr val="bg1"/>
                </a:solidFill>
                <a:latin typeface="Roboto Medium"/>
              </a:rPr>
              <a:t>: +7 (342) 2-198-537, yuri.gorbunov@pstu.ru</a:t>
            </a:r>
          </a:p>
        </p:txBody>
      </p:sp>
      <p:pic>
        <p:nvPicPr>
          <p:cNvPr id="7" name="Рисунок 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274380" y="4552545"/>
            <a:ext cx="3265849" cy="2305455"/>
          </a:xfrm>
          <a:prstGeom prst="rect">
            <a:avLst/>
          </a:prstGeom>
        </p:spPr>
      </p:pic>
      <p:pic>
        <p:nvPicPr>
          <p:cNvPr id="8" name="Рисунок 8" descr="1111111.jp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62008" y="2266544"/>
            <a:ext cx="3278221" cy="2315183"/>
          </a:xfrm>
          <a:prstGeom prst="rect">
            <a:avLst/>
          </a:prstGeom>
        </p:spPr>
      </p:pic>
      <p:pic>
        <p:nvPicPr>
          <p:cNvPr id="9" name="Рисунок 9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9122055" y="352185"/>
            <a:ext cx="2557011" cy="649763"/>
          </a:xfrm>
          <a:prstGeom prst="rect">
            <a:avLst/>
          </a:prstGeom>
        </p:spPr>
      </p:pic>
      <p:pic>
        <p:nvPicPr>
          <p:cNvPr id="10" name="Рисунок 2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0" y="0"/>
            <a:ext cx="3280865" cy="2276272"/>
          </a:xfrm>
          <a:prstGeom prst="rect">
            <a:avLst/>
          </a:prstGeom>
        </p:spPr>
      </p:pic>
      <p:pic>
        <p:nvPicPr>
          <p:cNvPr id="11" name="Рисунок 4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-8531" y="4590066"/>
            <a:ext cx="3270539" cy="2276273"/>
          </a:xfrm>
          <a:prstGeom prst="rect">
            <a:avLst/>
          </a:prstGeom>
        </p:spPr>
      </p:pic>
      <p:pic>
        <p:nvPicPr>
          <p:cNvPr id="12" name="Рисунок 6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3262008" y="4590066"/>
            <a:ext cx="3278221" cy="2267934"/>
          </a:xfrm>
          <a:prstGeom prst="rect">
            <a:avLst/>
          </a:prstGeom>
        </p:spPr>
      </p:pic>
      <p:sp>
        <p:nvSpPr>
          <p:cNvPr id="13" name="TextBox 14"/>
          <p:cNvSpPr>
            <a:spLocks/>
          </p:cNvSpPr>
          <p:nvPr/>
        </p:nvSpPr>
        <p:spPr bwMode="auto">
          <a:xfrm>
            <a:off x="263352" y="2924944"/>
            <a:ext cx="6147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Roboto Medium"/>
              </a:rPr>
              <a:t>Спасибо </a:t>
            </a:r>
          </a:p>
          <a:p>
            <a:pPr>
              <a:defRPr/>
            </a:pPr>
            <a:r>
              <a:rPr lang="ru-RU" sz="2800" b="1" dirty="0">
                <a:solidFill>
                  <a:schemeClr val="bg1"/>
                </a:solidFill>
                <a:latin typeface="Roboto Medium"/>
              </a:rPr>
              <a:t>з</a:t>
            </a:r>
            <a:r>
              <a:rPr lang="ru-RU" sz="2800" b="1" dirty="0" smtClean="0">
                <a:solidFill>
                  <a:schemeClr val="bg1"/>
                </a:solidFill>
                <a:latin typeface="Roboto Medium"/>
              </a:rPr>
              <a:t>а внимание!</a:t>
            </a:r>
            <a:endParaRPr lang="ru-RU" sz="28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7104113" y="783064"/>
            <a:ext cx="43925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Пермский Политех сегодня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700213"/>
            <a:ext cx="113772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один из ведущих многопрофильных инженерных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 </a:t>
            </a: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вузов России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один из лидеров рейтинга востребованности среди инженерных вузов (по данным МИА «Россия сегодня»)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 числе ведущих научных и образовательных организаций РФ, имеющих право самостоятельного создания диссертационных советов и присуждения ученых степеней кандидатов и докторов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наук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обладатель гранта программы Приоритет 2030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7368" y="1700808"/>
            <a:ext cx="11377264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Решения 1С (бухгалтерия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) </a:t>
            </a:r>
            <a:endParaRPr lang="ru-RU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1С:Университет ПРОФ (приемная кампания)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Собственные разработки (</a:t>
            </a: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бухгалтерия, закупки и пр.)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Библиотечные системы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ИАС Университет – единая информационная система, развивается с 2013 г.</a:t>
            </a:r>
          </a:p>
        </p:txBody>
      </p:sp>
      <p:sp>
        <p:nvSpPr>
          <p:cNvPr id="6" name="TextBox 3"/>
          <p:cNvSpPr>
            <a:spLocks/>
          </p:cNvSpPr>
          <p:nvPr/>
        </p:nvSpPr>
        <p:spPr bwMode="auto">
          <a:xfrm>
            <a:off x="6303146" y="782460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Цифровизация в </a:t>
            </a:r>
            <a:r>
              <a:rPr lang="ru-RU" sz="2000" b="1" dirty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Пермском Политехе</a:t>
            </a:r>
          </a:p>
        </p:txBody>
      </p:sp>
    </p:spTree>
    <p:extLst>
      <p:ext uri="{BB962C8B-B14F-4D97-AF65-F5344CB8AC3E}">
        <p14:creationId xmlns:p14="http://schemas.microsoft.com/office/powerpoint/2010/main" val="322964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6312024" y="783064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Цифровизация в </a:t>
            </a:r>
            <a:r>
              <a:rPr lang="ru-RU" sz="2000" b="1" dirty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Пермском Политехе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07987" y="1700212"/>
          <a:ext cx="11376026" cy="492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013"/>
                <a:gridCol w="5688013"/>
              </a:tblGrid>
              <a:tr h="50465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u-RU" sz="2000" b="1" dirty="0" smtClean="0">
                          <a:solidFill>
                            <a:srgbClr val="151F26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/>
                        </a:rPr>
                        <a:t>Сдано в эксплуатацию: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u-RU" sz="2000" b="1" dirty="0" smtClean="0">
                          <a:solidFill>
                            <a:srgbClr val="151F26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Roboto"/>
                        </a:rPr>
                        <a:t>Внедрение, планы: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43857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Приемная кампания (с 2020 – 1С:Университет ПРОФ)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Учебный процесс (включая СПО и подготовку кадров высшей квалификации)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Формирование рабочих программ дисциплин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Кадровое делопроизводство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Учет результатов научной деятельности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Система тестирования обучающихся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Личный кабинет обучающегося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Публикация информации на сайт университета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51F26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Helvetic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1C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Документооборот государственного учреждения 8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Интеграционная шина (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DataGuru)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 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Единая система регистрации сервисных обращений 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51F26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Helvetica"/>
                      </a:endParaRP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Система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оповещения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студентов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Перевод кадрового делопроизводства в 1С: ЗКГУ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51F26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Helvetica"/>
                      </a:endParaRP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Программная роботизация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(RPA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)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51F26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Helvetica"/>
                      </a:endParaRP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Миграционный учет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Переход с ИАС Университет на 1С Университет ПРОФ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Обновление сайта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университета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51F26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Helvetica"/>
                      </a:endParaRP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Личный кабинет сотрудника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Рабочий кабинет руководителя (отчетность и представление данных)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51F26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Helvetica"/>
                        </a:rPr>
                        <a:t>Портал вуза</a:t>
                      </a:r>
                    </a:p>
                    <a:p>
                      <a:pPr marL="285750" marR="0" lvl="1" indent="-28575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 sz="1400" b="1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51F26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Helvetic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6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5918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6312024" y="783064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Статистика </a:t>
            </a: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инцидентов за 2021 год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700808"/>
            <a:ext cx="113772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Около 75%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атак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были целенаправленными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Крадут в первую очередь персональные данные, учетные данные, коммерческую тайну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Цель большинства атак – шпионаж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Доля атак на веб-ресурсы выросла до 25 %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Наиболее успешные инструменты атак – фишинг и уязвимости, успешные атаки с применением технологии 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Deepfake</a:t>
            </a:r>
            <a:endParaRPr lang="ru-RU" sz="2000" dirty="0" smtClean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60082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6312024" y="783064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Open Source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700808"/>
            <a:ext cx="1137726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Контроль над цепочкой поставки ПО</a:t>
            </a:r>
            <a:endParaRPr lang="ru-RU" sz="2000" dirty="0" smtClean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Использование</a:t>
            </a:r>
            <a:r>
              <a:rPr lang="en-US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 open source </a:t>
            </a:r>
            <a:r>
              <a:rPr lang="ru-RU" sz="2000" dirty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 коммерческих продуктах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Невозможность быстрого обновления отдельных библиотек в крупных проектах</a:t>
            </a:r>
            <a:endParaRPr lang="en-US" sz="2000" dirty="0" smtClean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Распространение вредоносного кода,  посланий и манифестов</a:t>
            </a:r>
            <a:endParaRPr lang="ru-RU" sz="2000" dirty="0" smtClean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14223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6312024" y="783064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Open Source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57609"/>
            <a:ext cx="10058400" cy="361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04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6312024" y="783064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TLS </a:t>
            </a:r>
            <a:r>
              <a:rPr lang="ru-RU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сертификаты сайтов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700808"/>
            <a:ext cx="113772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Отзыв сертификатов и сложность с выпуском новых  сертификатов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Компрометация системы доверия в целом</a:t>
            </a:r>
            <a:endParaRPr lang="ru-RU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Поддержка браузерами Национального удостоверяющего центра 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–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реализация стандарта 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Certificate Transparency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Риски для пользователей и возможности для злоумышленников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000" dirty="0" smtClean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ru-RU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93250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3"/>
          <p:cNvSpPr>
            <a:spLocks/>
          </p:cNvSpPr>
          <p:nvPr/>
        </p:nvSpPr>
        <p:spPr bwMode="auto">
          <a:xfrm>
            <a:off x="6312024" y="783064"/>
            <a:ext cx="5184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Roboto Medium"/>
                <a:ea typeface="Roboto"/>
                <a:cs typeface="Roboto"/>
              </a:rPr>
              <a:t>BugBounty </a:t>
            </a:r>
            <a:endParaRPr lang="ru-RU" sz="2000" b="1" dirty="0">
              <a:solidFill>
                <a:schemeClr val="bg1"/>
              </a:solidFill>
              <a:latin typeface="Roboto Medium"/>
              <a:ea typeface="Roboto"/>
              <a:cs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700808"/>
            <a:ext cx="1137726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В 2021 году сумма выплат в рамках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 bug bounty </a:t>
            </a: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утроилась по данным 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HackerOne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Отказ от сотрудничества с «белыми шляпами» и блокирование выплат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Отказ от сотрудничества с крупными кампаниями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Риски продажи уязвимостей в даркнете</a:t>
            </a:r>
            <a:endParaRPr lang="en-US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Для прямой связи с багхантерами – /</a:t>
            </a:r>
            <a:r>
              <a:rPr lang="en-US" sz="2000" dirty="0" smtClean="0">
                <a:solidFill>
                  <a:srgbClr val="151F26"/>
                </a:solidFill>
                <a:latin typeface="Roboto" panose="02000000000000000000" pitchFamily="2" charset="0"/>
                <a:ea typeface="Roboto" panose="02000000000000000000" pitchFamily="2" charset="0"/>
                <a:cs typeface="Roboto"/>
              </a:rPr>
              <a:t>security.txt</a:t>
            </a:r>
            <a:endParaRPr lang="ru-RU" sz="2000" dirty="0">
              <a:solidFill>
                <a:srgbClr val="151F26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26972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444</Words>
  <Application>Microsoft Office PowerPoint</Application>
  <DocSecurity>0</DocSecurity>
  <PresentationFormat>Широкоэкранный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Roboto</vt:lpstr>
      <vt:lpstr>Roboto Medium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Горбунов</dc:creator>
  <cp:keywords/>
  <dc:description/>
  <cp:lastModifiedBy>Горбунов Юрий Александрович</cp:lastModifiedBy>
  <cp:revision>187</cp:revision>
  <dcterms:created xsi:type="dcterms:W3CDTF">2020-12-06T14:51:05Z</dcterms:created>
  <dcterms:modified xsi:type="dcterms:W3CDTF">2022-03-22T14:29:17Z</dcterms:modified>
  <cp:category/>
  <dc:identifier/>
  <cp:contentStatus/>
  <dc:language/>
  <cp:version/>
</cp:coreProperties>
</file>