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9" r:id="rId4"/>
    <p:sldId id="260" r:id="rId5"/>
    <p:sldId id="261" r:id="rId6"/>
    <p:sldId id="266" r:id="rId7"/>
    <p:sldId id="264" r:id="rId8"/>
    <p:sldId id="263" r:id="rId9"/>
    <p:sldId id="258" r:id="rId10"/>
    <p:sldId id="257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324495477519"/>
          <c:y val="0"/>
          <c:w val="0.74790316991863115"/>
          <c:h val="0.80632842939354676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0-478A-B83E-79C71AE544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0-478A-B83E-79C71AE54431}"/>
              </c:ext>
            </c:extLst>
          </c:dPt>
          <c:cat>
            <c:strRef>
              <c:f>Лист3!$B$2:$B$3</c:f>
              <c:strCache>
                <c:ptCount val="2"/>
                <c:pt idx="0">
                  <c:v>на базе основного общего образования</c:v>
                </c:pt>
                <c:pt idx="1">
                  <c:v>на базе среднего общего образования </c:v>
                </c:pt>
              </c:strCache>
            </c:strRef>
          </c:cat>
          <c:val>
            <c:numRef>
              <c:f>Лист3!$C$2:$C$3</c:f>
              <c:numCache>
                <c:formatCode>General</c:formatCode>
                <c:ptCount val="2"/>
                <c:pt idx="0">
                  <c:v>5903</c:v>
                </c:pt>
                <c:pt idx="1">
                  <c:v>2922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0-478A-B83E-79C71AE54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007984537149955E-2"/>
          <c:y val="9.5673838237957456E-2"/>
          <c:w val="0.95328583978880033"/>
          <c:h val="0.6633474157199124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explosion val="36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70-4799-B564-275859BCCCB2}"/>
              </c:ext>
            </c:extLst>
          </c:dPt>
          <c:dPt>
            <c:idx val="1"/>
            <c:bubble3D val="0"/>
            <c:explosion val="39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70-4799-B564-275859BCCCB2}"/>
              </c:ext>
            </c:extLst>
          </c:dPt>
          <c:dPt>
            <c:idx val="2"/>
            <c:bubble3D val="0"/>
            <c:explosion val="62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A70-4799-B564-275859BCCCB2}"/>
              </c:ext>
            </c:extLst>
          </c:dPt>
          <c:dPt>
            <c:idx val="3"/>
            <c:bubble3D val="0"/>
            <c:explosion val="37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A70-4799-B564-275859BCCCB2}"/>
              </c:ext>
            </c:extLst>
          </c:dPt>
          <c:cat>
            <c:strRef>
              <c:f>Лист2!$B$3:$B$6</c:f>
              <c:strCache>
                <c:ptCount val="4"/>
                <c:pt idx="0">
                  <c:v>Очная форма бюджет</c:v>
                </c:pt>
                <c:pt idx="1">
                  <c:v>Очно-заочная форма бюджет</c:v>
                </c:pt>
                <c:pt idx="2">
                  <c:v>Очная форма коммерция</c:v>
                </c:pt>
                <c:pt idx="3">
                  <c:v>Заочная форма коммерция</c:v>
                </c:pt>
              </c:strCache>
            </c:strRef>
          </c:cat>
          <c:val>
            <c:numRef>
              <c:f>Лист2!$C$3:$C$6</c:f>
              <c:numCache>
                <c:formatCode>General</c:formatCode>
                <c:ptCount val="4"/>
                <c:pt idx="0">
                  <c:v>858</c:v>
                </c:pt>
                <c:pt idx="1">
                  <c:v>50</c:v>
                </c:pt>
                <c:pt idx="2">
                  <c:v>857</c:v>
                </c:pt>
                <c:pt idx="3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0-4799-B564-275859BCC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6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66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4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3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7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8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5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6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9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7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F1F7-4747-4175-8C8B-139BF60F303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2513C-D265-47E5-B62C-72338C7CC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.ganzyuk@agp.ed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22464-A2AE-49A3-971B-00F1C4892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6477"/>
            <a:ext cx="10897299" cy="542767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проведения </a:t>
            </a:r>
            <a:b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приемной кампании в </a:t>
            </a:r>
            <a:b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СПб ГБПОУ «Академия </a:t>
            </a:r>
            <a:b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городской средой, градостроительства и печати»</a:t>
            </a:r>
            <a:br>
              <a:rPr lang="ru-RU" sz="5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6A914D-1E63-4BB3-AF57-1C16FD9B3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0" y="217789"/>
            <a:ext cx="1629789" cy="1915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261" y="5720862"/>
            <a:ext cx="950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Ганзюк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Анатольевич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центра информатизации образования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«Академия управления городской средой, градостроительства и печати»  </a:t>
            </a:r>
          </a:p>
        </p:txBody>
      </p:sp>
    </p:spTree>
    <p:extLst>
      <p:ext uri="{BB962C8B-B14F-4D97-AF65-F5344CB8AC3E}">
        <p14:creationId xmlns:p14="http://schemas.microsoft.com/office/powerpoint/2010/main" val="196234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5E73C-981E-4552-A19C-1A134092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87" y="0"/>
            <a:ext cx="10141087" cy="1320800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приемной кампании</a:t>
            </a:r>
            <a:b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зачисленных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B56C798-7EE5-4C1E-B6D9-DBC3BEC06C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1762083"/>
              </p:ext>
            </p:extLst>
          </p:nvPr>
        </p:nvGraphicFramePr>
        <p:xfrm>
          <a:off x="626445" y="1963025"/>
          <a:ext cx="4301692" cy="4031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927">
                  <a:extLst>
                    <a:ext uri="{9D8B030D-6E8A-4147-A177-3AD203B41FA5}">
                      <a16:colId xmlns:a16="http://schemas.microsoft.com/office/drawing/2014/main" val="4288529288"/>
                    </a:ext>
                  </a:extLst>
                </a:gridCol>
                <a:gridCol w="776400">
                  <a:extLst>
                    <a:ext uri="{9D8B030D-6E8A-4147-A177-3AD203B41FA5}">
                      <a16:colId xmlns:a16="http://schemas.microsoft.com/office/drawing/2014/main" val="3521656283"/>
                    </a:ext>
                  </a:extLst>
                </a:gridCol>
                <a:gridCol w="792365">
                  <a:extLst>
                    <a:ext uri="{9D8B030D-6E8A-4147-A177-3AD203B41FA5}">
                      <a16:colId xmlns:a16="http://schemas.microsoft.com/office/drawing/2014/main" val="2740490762"/>
                    </a:ext>
                  </a:extLst>
                </a:gridCol>
              </a:tblGrid>
              <a:tr h="8995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формы обучения финансирование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802928"/>
                  </a:ext>
                </a:extLst>
              </a:tr>
              <a:tr h="518153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Очная форма бюджет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888889"/>
                  </a:ext>
                </a:extLst>
              </a:tr>
              <a:tr h="570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Очно-заочная форма бюджет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222403"/>
                  </a:ext>
                </a:extLst>
              </a:tr>
              <a:tr h="813196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Очная форма коммерция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69897"/>
                  </a:ext>
                </a:extLst>
              </a:tr>
              <a:tr h="702968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Заочная форма коммерция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941436"/>
                  </a:ext>
                </a:extLst>
              </a:tr>
              <a:tr h="417189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62839"/>
                  </a:ext>
                </a:extLst>
              </a:tr>
            </a:tbl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8C6E979-D54F-4754-9522-1E35A3C4F9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632193"/>
              </p:ext>
            </p:extLst>
          </p:nvPr>
        </p:nvGraphicFramePr>
        <p:xfrm>
          <a:off x="4446872" y="1520794"/>
          <a:ext cx="6953440" cy="473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039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84269-890E-4962-90C3-8663632C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FDF55-E2B5-4663-B68D-EF3EFD8E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Ганзюк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Анатольевич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центра информатизации образования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 ГБПОУ «Академия управления городской средой, градостроительства и печати»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8-905-277-09-99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v.ganzyuk@agp.edu.ru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t.me/vlan76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7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5A0DA-E2D6-4474-A918-E2661092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0692"/>
            <a:ext cx="10515600" cy="1161671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F378D-F926-442E-B267-E605F3714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65382"/>
            <a:ext cx="5257800" cy="4911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осуществлялся на: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специальностей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профессию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производилась: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-Лично(на двух площадках);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-Через сайт Академии;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-Через госуслуги ЕПГУ;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-через Почту России.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B0E2303-14D3-449A-8943-8DCC05341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9345"/>
            <a:ext cx="4184034" cy="471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 имел возможность подать заявления на 3 специальности. 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в приемной компании использовались три приоритета.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6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CEADF-D6F6-4A05-8138-7003C43F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08" y="81581"/>
            <a:ext cx="8596668" cy="1764145"/>
          </a:xfrm>
        </p:spPr>
        <p:txBody>
          <a:bodyPr>
            <a:normAutofit/>
          </a:bodyPr>
          <a:lstStyle/>
          <a:p>
            <a:pPr algn="ctr"/>
            <a:r>
              <a:rPr lang="ru-RU" sz="5000" kern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осуществлялся по 3 приоритетам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6DF159-B9FA-4E1E-AF52-4A224C053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79407"/>
            <a:ext cx="10129482" cy="4635063"/>
          </a:xfr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5491C1D-781C-45C2-9DF7-68D2CE40C944}"/>
              </a:ext>
            </a:extLst>
          </p:cNvPr>
          <p:cNvCxnSpPr/>
          <p:nvPr/>
        </p:nvCxnSpPr>
        <p:spPr>
          <a:xfrm flipV="1">
            <a:off x="3833769" y="4219662"/>
            <a:ext cx="2936147" cy="129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BB26E7-7A59-4027-A3E5-FC3F429C4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10" y="3676189"/>
            <a:ext cx="4982999" cy="156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A85C-1F7F-4D44-9236-7085C372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79" y="0"/>
            <a:ext cx="9357315" cy="1550390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дополнительные реквизиты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7A9A2C-8714-45B3-84AB-F991A6068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930400"/>
            <a:ext cx="10515600" cy="417797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7CDED-45C2-48D4-AEFA-FB596AA91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12" y="4019389"/>
            <a:ext cx="9161403" cy="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75569-4641-4DA2-9177-9095900B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42" y="70694"/>
            <a:ext cx="8596668" cy="1496291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собственные печатные 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73516-8420-499C-A19A-4CD67486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1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документа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«Анкета Абитуриента»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Печатались бланки: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документов «Контракт на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обучение», «Приказ зачислении»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применялись собственные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формы.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087FFD-694F-4AD0-A575-98EEA8C3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71" y="1963024"/>
            <a:ext cx="4967180" cy="37273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5F42F-F4C7-48E9-AFB5-B5A12AE7E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26" y="1976583"/>
            <a:ext cx="4992065" cy="37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C0678-D748-4FEE-9A6C-3ED7AA30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57" y="123092"/>
            <a:ext cx="8596668" cy="1029195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отчеты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FEE26-FF26-4CDC-B126-D2EBC18B0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825625"/>
            <a:ext cx="5113866" cy="42157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отчеты, позволяющие проводить анализ данных о приёмной компании.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отчеты для сдачи отчетов КНВШ Форма1 и Форма 2.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F975FC-CA7A-4A32-8E51-DBED40E770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1673" y="1825625"/>
            <a:ext cx="5362129" cy="39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488CD-A4FC-4DF0-9E49-ECF405A1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80" y="1113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инструменты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ED7F7-C793-4D2E-ACDF-5AB3A222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90688"/>
            <a:ext cx="4184035" cy="4350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публикует ход приема на сайте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инструмент позволяющий создавать «Рейтинговые списки» и публиковать их на сайте.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инструмент подготовки списков зачисленных по среднему балу и приоритету.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50035D6-89C0-4AFD-9BFA-05BFC674D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4686168"/>
            <a:ext cx="6832946" cy="1562232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13955-FE76-4DC2-8260-E0A0DED27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51" y="1690688"/>
            <a:ext cx="6752914" cy="23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2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47276-3DEC-45CE-821F-75F11316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Промежуточный документ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4403F5-D940-4E46-A2AF-FBCB9B962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10940"/>
            <a:ext cx="10688273" cy="58686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C0A284-17B9-486F-92C2-1B5F7BBF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193431"/>
            <a:ext cx="11981319" cy="65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0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82EAD-0992-4589-8F9C-F15440BED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77" y="0"/>
            <a:ext cx="9679709" cy="1320800"/>
          </a:xfrm>
        </p:spPr>
        <p:txBody>
          <a:bodyPr>
            <a:noAutofit/>
          </a:bodyPr>
          <a:lstStyle/>
          <a:p>
            <a:pPr algn="ctr"/>
            <a:r>
              <a:rPr lang="ru-RU" sz="5000" kern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приемной кампании</a:t>
            </a:r>
            <a:br>
              <a:rPr lang="ru-RU" sz="5000" kern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kern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заявлений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A34F0-44EA-4FE7-A7DF-617B53353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1018"/>
            <a:ext cx="5181600" cy="449594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Подано заявлений: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11065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8825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очную форму обучения (бюджетное финансирование).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распределились: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E7FED48-F4AB-491C-96C7-6E17BC7AD6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9594227"/>
              </p:ext>
            </p:extLst>
          </p:nvPr>
        </p:nvGraphicFramePr>
        <p:xfrm>
          <a:off x="5634470" y="1865024"/>
          <a:ext cx="4578309" cy="476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6040B1A-7B4E-4F10-97A6-90C4A0DE3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61252"/>
              </p:ext>
            </p:extLst>
          </p:nvPr>
        </p:nvGraphicFramePr>
        <p:xfrm>
          <a:off x="805345" y="4191275"/>
          <a:ext cx="5411598" cy="1971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5885">
                  <a:extLst>
                    <a:ext uri="{9D8B030D-6E8A-4147-A177-3AD203B41FA5}">
                      <a16:colId xmlns:a16="http://schemas.microsoft.com/office/drawing/2014/main" val="1451854823"/>
                    </a:ext>
                  </a:extLst>
                </a:gridCol>
                <a:gridCol w="895713">
                  <a:extLst>
                    <a:ext uri="{9D8B030D-6E8A-4147-A177-3AD203B41FA5}">
                      <a16:colId xmlns:a16="http://schemas.microsoft.com/office/drawing/2014/main" val="2176599253"/>
                    </a:ext>
                  </a:extLst>
                </a:gridCol>
              </a:tblGrid>
              <a:tr h="871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основного общего образования </a:t>
                      </a:r>
                      <a:endParaRPr lang="ru-RU" sz="1800" b="0" i="0" u="none" strike="noStrike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310775"/>
                  </a:ext>
                </a:extLst>
              </a:tr>
              <a:tr h="1100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среднего общего образования </a:t>
                      </a:r>
                      <a:endParaRPr lang="ru-RU" sz="1800" b="0" i="0" u="none" strike="noStrike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2922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979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29310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264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Опыт проведения  приемной кампании в  СПб ГБПОУ «Академия  управления городской средой, градостроительства и печати» </vt:lpstr>
      <vt:lpstr>Прием 2023 года</vt:lpstr>
      <vt:lpstr>Прием осуществлялся по 3 приоритетам</vt:lpstr>
      <vt:lpstr>Добавлены дополнительные реквизиты</vt:lpstr>
      <vt:lpstr>Использовали собственные печатные формы</vt:lpstr>
      <vt:lpstr>Дополнительные отчеты</vt:lpstr>
      <vt:lpstr>Дополнительные инструменты</vt:lpstr>
      <vt:lpstr>Промежуточный документ</vt:lpstr>
      <vt:lpstr>Результаты приемной кампании количество заявлений</vt:lpstr>
      <vt:lpstr>Результаты приемной кампании количество зачисленных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61</cp:revision>
  <dcterms:created xsi:type="dcterms:W3CDTF">2024-03-20T13:41:18Z</dcterms:created>
  <dcterms:modified xsi:type="dcterms:W3CDTF">2024-03-27T12:44:14Z</dcterms:modified>
</cp:coreProperties>
</file>