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40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5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277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667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0268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41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848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7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492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81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06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22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30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46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2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0379A-E21E-441E-AB46-EAACDB717D6E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307C4D-3CD8-44C3-8AFD-1E2379A56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1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mailto:ivdovin@online-ufa.ru" TargetMode="External"/><Relationship Id="rId7" Type="http://schemas.openxmlformats.org/officeDocument/2006/relationships/image" Target="../media/image15.png"/><Relationship Id="rId12" Type="http://schemas.openxmlformats.org/officeDocument/2006/relationships/image" Target="../media/image18.gif"/><Relationship Id="rId2" Type="http://schemas.openxmlformats.org/officeDocument/2006/relationships/hyperlink" Target="mailto:uz@online-ufa.r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7.png"/><Relationship Id="rId5" Type="http://schemas.openxmlformats.org/officeDocument/2006/relationships/image" Target="../media/image13.png"/><Relationship Id="rId10" Type="http://schemas.openxmlformats.org/officeDocument/2006/relationships/hyperlink" Target="https://t.me/community_1CCollege" TargetMode="External"/><Relationship Id="rId4" Type="http://schemas.openxmlformats.org/officeDocument/2006/relationships/hyperlink" Target="http://www.1c-college.ru/" TargetMode="External"/><Relationship Id="rId9" Type="http://schemas.openxmlformats.org/officeDocument/2006/relationships/hyperlink" Target="http://www.online-ufa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8907" y="664235"/>
            <a:ext cx="8635648" cy="3096883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C00000"/>
                </a:solidFill>
              </a:rPr>
              <a:t>Автоматизация подготовки справки об оплате образовательных услуг с помощью 1С:Колледж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Круглый стол "</a:t>
            </a:r>
            <a:r>
              <a:rPr lang="ru-RU" b="1" dirty="0" err="1"/>
              <a:t>Цифровизация</a:t>
            </a:r>
            <a:r>
              <a:rPr lang="ru-RU" b="1" dirty="0"/>
              <a:t> приемной кампании 2024. Автоматизация управления </a:t>
            </a:r>
            <a:r>
              <a:rPr lang="ru-RU" b="1" dirty="0" smtClean="0"/>
              <a:t>учебным процессом </a:t>
            </a:r>
            <a:r>
              <a:rPr lang="ru-RU" b="1" dirty="0"/>
              <a:t>вуза и колледжа с учетом изменений законодательства РФ"</a:t>
            </a:r>
          </a:p>
          <a:p>
            <a:r>
              <a:rPr lang="en-US" dirty="0" smtClean="0"/>
              <a:t>28 </a:t>
            </a:r>
            <a:r>
              <a:rPr lang="ru-RU" dirty="0" smtClean="0"/>
              <a:t>марта 2024 г.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3245" y="5624423"/>
            <a:ext cx="679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Руководитель группы разработки «1С:Колледж» Вдовин И.Г.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673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Печатная форма Журнал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553" y="660400"/>
            <a:ext cx="8596668" cy="3880773"/>
          </a:xfrm>
        </p:spPr>
        <p:txBody>
          <a:bodyPr/>
          <a:lstStyle/>
          <a:p>
            <a:r>
              <a:rPr lang="ru-RU" dirty="0"/>
              <a:t>В форме списка дополнительно реализована печатная форма Журнала сформированных справок за отчетный </a:t>
            </a:r>
            <a:r>
              <a:rPr lang="ru-RU" dirty="0" smtClean="0"/>
              <a:t>год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72" y="1519237"/>
            <a:ext cx="9915525" cy="5038725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14428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Выгрузка в </a:t>
            </a:r>
            <a:r>
              <a:rPr lang="en-US" dirty="0" smtClean="0">
                <a:solidFill>
                  <a:srgbClr val="C00000"/>
                </a:solidFill>
              </a:rPr>
              <a:t>xml-</a:t>
            </a:r>
            <a:r>
              <a:rPr lang="ru-RU" dirty="0" smtClean="0">
                <a:solidFill>
                  <a:srgbClr val="C00000"/>
                </a:solidFill>
              </a:rPr>
              <a:t>файл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1892"/>
            <a:ext cx="8596668" cy="3880773"/>
          </a:xfrm>
        </p:spPr>
        <p:txBody>
          <a:bodyPr/>
          <a:lstStyle/>
          <a:p>
            <a:r>
              <a:rPr lang="ru-RU" dirty="0" smtClean="0"/>
              <a:t>Справка может быть выгружена в </a:t>
            </a:r>
            <a:r>
              <a:rPr lang="en-US" dirty="0" smtClean="0"/>
              <a:t>xml</a:t>
            </a:r>
            <a:r>
              <a:rPr lang="ru-RU" dirty="0" smtClean="0"/>
              <a:t>-файл в формате ФНС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107" y="2070613"/>
            <a:ext cx="8210561" cy="4493342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6443" y="2174159"/>
            <a:ext cx="3164555" cy="1356238"/>
          </a:xfrm>
          <a:prstGeom prst="rect">
            <a:avLst/>
          </a:prstGeom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7246374" y="727587"/>
            <a:ext cx="2605549" cy="875071"/>
          </a:xfrm>
          <a:prstGeom prst="wedgeRoundRectCallout">
            <a:avLst>
              <a:gd name="adj1" fmla="val -113662"/>
              <a:gd name="adj2" fmla="val 154298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После записи, нажать «Выгрузить файл»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9114503" y="4542503"/>
            <a:ext cx="2281084" cy="1162054"/>
          </a:xfrm>
          <a:prstGeom prst="wedgeRoundRectCallout">
            <a:avLst>
              <a:gd name="adj1" fmla="val 20115"/>
              <a:gd name="adj2" fmla="val -149028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Выбрать «Сохранить» и указать место сохранения файла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6027174" y="2359743"/>
            <a:ext cx="2930013" cy="15480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336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Загрузка в 1С:Бухгалтерию государственного учреждения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72" y="1320800"/>
            <a:ext cx="6316099" cy="3575665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0797" y="2999636"/>
            <a:ext cx="6931742" cy="3793658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157316" y="5102942"/>
            <a:ext cx="4778478" cy="1690352"/>
          </a:xfrm>
          <a:prstGeom prst="wedgeRoundRectCallout">
            <a:avLst>
              <a:gd name="adj1" fmla="val -9668"/>
              <a:gd name="adj2" fmla="val -9242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 разделе «Налоги» или «Учет и отчётность» выбираем «1С-Отчетность»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Переходим на вкладку «Уведомления»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Нажимаем «Создать» и выбираем «Журнал справок об оплате образовательных услуг»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7295535" y="1320800"/>
            <a:ext cx="2880852" cy="1402735"/>
          </a:xfrm>
          <a:prstGeom prst="wedgeRoundRectCallout">
            <a:avLst>
              <a:gd name="adj1" fmla="val 45720"/>
              <a:gd name="adj2" fmla="val 141706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Переходим на страницу справки и нажимаем «Загрузить из файла»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687665" y="4483510"/>
            <a:ext cx="707922" cy="3048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643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151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Результат загрузки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057" y="1029880"/>
            <a:ext cx="3049091" cy="5272598"/>
          </a:xfrm>
        </p:spPr>
        <p:txBody>
          <a:bodyPr/>
          <a:lstStyle/>
          <a:p>
            <a:r>
              <a:rPr lang="ru-RU" dirty="0" smtClean="0"/>
              <a:t>Данные будут загружены в поля формы</a:t>
            </a:r>
          </a:p>
          <a:p>
            <a:r>
              <a:rPr lang="ru-RU" dirty="0" smtClean="0"/>
              <a:t>После проверки и корректировки нажимаем «Записать»</a:t>
            </a:r>
          </a:p>
          <a:p>
            <a:r>
              <a:rPr lang="ru-RU" dirty="0" smtClean="0"/>
              <a:t>После записи можно выполнить отправку в ФНС с помощью кнопки «Отправить»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424" y="934064"/>
            <a:ext cx="7981521" cy="567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831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60648"/>
            <a:ext cx="8686800" cy="8382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Спасибо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226" y="948252"/>
            <a:ext cx="8596668" cy="388077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Линия консультаций: </a:t>
            </a:r>
            <a:r>
              <a:rPr lang="en-US" dirty="0" smtClean="0">
                <a:hlinkClick r:id="rId2"/>
              </a:rPr>
              <a:t>uz@online-ufa.ru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ivdovin@online-ufa.ru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hlinkClick r:id="rId4"/>
              </a:rPr>
              <a:t>www.1c-college.ru</a:t>
            </a:r>
            <a:r>
              <a:rPr lang="en-US" dirty="0" smtClean="0"/>
              <a:t> </a:t>
            </a:r>
            <a:endParaRPr lang="ru-RU" dirty="0"/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366085" y="2373629"/>
            <a:ext cx="4806950" cy="792163"/>
            <a:chOff x="2339752" y="5013176"/>
            <a:chExt cx="4806729" cy="792088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5013176"/>
              <a:ext cx="792088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Прямоугольник 5"/>
            <p:cNvSpPr>
              <a:spLocks noChangeArrowheads="1"/>
            </p:cNvSpPr>
            <p:nvPr/>
          </p:nvSpPr>
          <p:spPr bwMode="auto">
            <a:xfrm>
              <a:off x="3165904" y="5086054"/>
              <a:ext cx="398057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ru-RU" sz="3600" dirty="0"/>
                <a:t>vk.com/1c_college</a:t>
              </a:r>
              <a:endParaRPr lang="ru-RU" altLang="ru-RU" sz="3600" dirty="0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096" y="109634"/>
            <a:ext cx="1623756" cy="160427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217" y="5244243"/>
            <a:ext cx="2920635" cy="140952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227" y="4802618"/>
            <a:ext cx="1771824" cy="65623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8748" y="5330328"/>
            <a:ext cx="84181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Компания «Онлайн» </a:t>
            </a:r>
            <a:r>
              <a:rPr lang="ru-RU" sz="1600" dirty="0" err="1"/>
              <a:t>г.Уфа</a:t>
            </a:r>
            <a:endParaRPr lang="ru-RU" sz="1600" dirty="0"/>
          </a:p>
          <a:p>
            <a:pPr algn="r"/>
            <a:r>
              <a:rPr lang="ru-RU" sz="1600" dirty="0"/>
              <a:t>Разработчик программных продуктов «1С:Колледж», «1С:Колледж ПРОФ», «1С:Управление учебным центром»</a:t>
            </a:r>
          </a:p>
          <a:p>
            <a:pPr algn="r"/>
            <a:r>
              <a:rPr lang="ru-RU" sz="1600" dirty="0"/>
              <a:t>Центр компетенции по образованию «1С», Центр сертифицированного обучения «1С»</a:t>
            </a:r>
          </a:p>
          <a:p>
            <a:pPr algn="r"/>
            <a:r>
              <a:rPr lang="ru-RU" sz="1600" dirty="0"/>
              <a:t>г. Уфа ул. </a:t>
            </a:r>
            <a:r>
              <a:rPr lang="ru-RU" sz="1600" dirty="0" err="1"/>
              <a:t>Цюрупы</a:t>
            </a:r>
            <a:r>
              <a:rPr lang="ru-RU" sz="1600" dirty="0"/>
              <a:t> 130, т. (347) 2238228, </a:t>
            </a:r>
            <a:r>
              <a:rPr lang="en-US" sz="1600" dirty="0">
                <a:hlinkClick r:id="rId9"/>
              </a:rPr>
              <a:t>www.online-ufa.ru</a:t>
            </a:r>
            <a:r>
              <a:rPr lang="en-US" sz="1600" dirty="0"/>
              <a:t> </a:t>
            </a:r>
            <a:endParaRPr lang="ru-RU" sz="16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352489" y="4118226"/>
            <a:ext cx="6660704" cy="684392"/>
            <a:chOff x="392899" y="3823654"/>
            <a:chExt cx="10154595" cy="1078223"/>
          </a:xfrm>
        </p:grpSpPr>
        <p:sp>
          <p:nvSpPr>
            <p:cNvPr id="13" name="TextBox 12"/>
            <p:cNvSpPr txBox="1"/>
            <p:nvPr/>
          </p:nvSpPr>
          <p:spPr>
            <a:xfrm>
              <a:off x="1187011" y="4077572"/>
              <a:ext cx="9360483" cy="8243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u="sng" dirty="0">
                  <a:hlinkClick r:id="rId10"/>
                </a:rPr>
                <a:t>https://</a:t>
              </a:r>
              <a:r>
                <a:rPr lang="en-US" sz="2800" u="sng" dirty="0" smtClean="0">
                  <a:hlinkClick r:id="rId10"/>
                </a:rPr>
                <a:t>t.me/community_1CCollege</a:t>
              </a:r>
              <a:r>
                <a:rPr lang="ru-RU" sz="2800" u="sng" dirty="0" smtClean="0"/>
                <a:t> </a:t>
              </a:r>
              <a:endParaRPr lang="ru-RU" sz="2800" dirty="0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899" y="3823654"/>
              <a:ext cx="794113" cy="794113"/>
            </a:xfrm>
            <a:prstGeom prst="rect">
              <a:avLst/>
            </a:prstGeom>
          </p:spPr>
        </p:pic>
      </p:grpSp>
      <p:pic>
        <p:nvPicPr>
          <p:cNvPr id="1026" name="Picture 2" descr="http://qrcoder.ru/code/?https%3A%2F%2Ft.me%2Fcommunity_1CCollege&amp;4&amp;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93" y="2424729"/>
            <a:ext cx="2308588" cy="230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64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98238" cy="983947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>
                <a:solidFill>
                  <a:srgbClr val="C00000"/>
                </a:solidFill>
              </a:rPr>
              <a:t>Основные направления развития </a:t>
            </a:r>
            <a:r>
              <a:rPr lang="ru-RU" altLang="ru-RU" dirty="0" smtClean="0">
                <a:solidFill>
                  <a:srgbClr val="C00000"/>
                </a:solidFill>
              </a:rPr>
              <a:t>1С:Колледж</a:t>
            </a:r>
            <a:endParaRPr lang="ru-RU" altLang="ru-RU" dirty="0" smtClean="0">
              <a:solidFill>
                <a:srgbClr val="C00000"/>
              </a:solidFill>
            </a:endParaRPr>
          </a:p>
        </p:txBody>
      </p:sp>
      <p:sp>
        <p:nvSpPr>
          <p:cNvPr id="10243" name="Объект 11"/>
          <p:cNvSpPr>
            <a:spLocks noGrp="1" noChangeArrowheads="1"/>
          </p:cNvSpPr>
          <p:nvPr>
            <p:ph idx="1"/>
          </p:nvPr>
        </p:nvSpPr>
        <p:spPr>
          <a:xfrm>
            <a:off x="240992" y="1508718"/>
            <a:ext cx="7966790" cy="3910393"/>
          </a:xfrm>
        </p:spPr>
        <p:txBody>
          <a:bodyPr/>
          <a:lstStyle/>
          <a:p>
            <a:r>
              <a:rPr lang="ru-RU" altLang="ru-RU" sz="2399" dirty="0">
                <a:solidFill>
                  <a:srgbClr val="C00000"/>
                </a:solidFill>
              </a:rPr>
              <a:t>Поддержка законодательства</a:t>
            </a:r>
          </a:p>
          <a:p>
            <a:r>
              <a:rPr lang="ru-RU" altLang="ru-RU" sz="2399" dirty="0"/>
              <a:t>Обновление стандартных библиотек</a:t>
            </a:r>
          </a:p>
          <a:p>
            <a:r>
              <a:rPr lang="ru-RU" altLang="ru-RU" sz="2399" dirty="0" smtClean="0"/>
              <a:t>Развитие </a:t>
            </a:r>
            <a:r>
              <a:rPr lang="ru-RU" altLang="ru-RU" sz="2399" dirty="0"/>
              <a:t>функциональности имеющихся разделов</a:t>
            </a:r>
          </a:p>
          <a:p>
            <a:r>
              <a:rPr lang="ru-RU" altLang="ru-RU" sz="2399" dirty="0"/>
              <a:t>Повышение возможностей по анализу</a:t>
            </a:r>
          </a:p>
          <a:p>
            <a:r>
              <a:rPr lang="ru-RU" altLang="ru-RU" sz="2399" dirty="0"/>
              <a:t>Поддержка принятия решений</a:t>
            </a:r>
          </a:p>
          <a:p>
            <a:r>
              <a:rPr lang="ru-RU" altLang="ru-RU" sz="2399" dirty="0"/>
              <a:t>Повышение удобства работы</a:t>
            </a:r>
          </a:p>
          <a:p>
            <a:r>
              <a:rPr lang="ru-RU" altLang="ru-RU" sz="2399" dirty="0"/>
              <a:t>Развитие возможностей по интеграции</a:t>
            </a:r>
          </a:p>
        </p:txBody>
      </p:sp>
      <p:sp>
        <p:nvSpPr>
          <p:cNvPr id="10244" name="Rectangle 15"/>
          <p:cNvSpPr txBox="1">
            <a:spLocks noChangeArrowheads="1"/>
          </p:cNvSpPr>
          <p:nvPr/>
        </p:nvSpPr>
        <p:spPr bwMode="auto">
          <a:xfrm>
            <a:off x="10799899" y="6320534"/>
            <a:ext cx="1019919" cy="205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35000"/>
              </a:spcBef>
              <a:buClr>
                <a:srgbClr val="F1AF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9750" indent="-177800">
              <a:spcBef>
                <a:spcPct val="35000"/>
              </a:spcBef>
              <a:buClr>
                <a:srgbClr val="F1AF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8525" indent="-179388">
              <a:spcBef>
                <a:spcPct val="35000"/>
              </a:spcBef>
              <a:buClr>
                <a:schemeClr val="bg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8300" indent="-228600">
              <a:spcBef>
                <a:spcPct val="35000"/>
              </a:spcBef>
              <a:buClr>
                <a:schemeClr val="bg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5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08EFA73-9005-4BE7-9890-27957C50DDE5}" type="slidenum">
              <a:rPr lang="ru-RU" altLang="ru-RU" sz="1333" b="1">
                <a:solidFill>
                  <a:srgbClr val="008637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333" b="1">
              <a:solidFill>
                <a:srgbClr val="008637"/>
              </a:solidFill>
            </a:endParaRPr>
          </a:p>
        </p:txBody>
      </p:sp>
      <p:pic>
        <p:nvPicPr>
          <p:cNvPr id="1024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927" y="3089382"/>
            <a:ext cx="3423710" cy="3231152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24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-4467" y="0"/>
            <a:ext cx="8682562" cy="983947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>
                <a:solidFill>
                  <a:srgbClr val="C00000"/>
                </a:solidFill>
              </a:rPr>
              <a:t>Поддержка </a:t>
            </a:r>
            <a:r>
              <a:rPr lang="ru-RU" altLang="ru-RU" dirty="0" smtClean="0">
                <a:solidFill>
                  <a:srgbClr val="C00000"/>
                </a:solidFill>
              </a:rPr>
              <a:t>изменений законодательства</a:t>
            </a:r>
          </a:p>
        </p:txBody>
      </p:sp>
      <p:sp>
        <p:nvSpPr>
          <p:cNvPr id="29699" name="Объект 2"/>
          <p:cNvSpPr>
            <a:spLocks noGrp="1" noChangeArrowheads="1"/>
          </p:cNvSpPr>
          <p:nvPr>
            <p:ph idx="1"/>
          </p:nvPr>
        </p:nvSpPr>
        <p:spPr>
          <a:xfrm>
            <a:off x="142183" y="635654"/>
            <a:ext cx="9424512" cy="5890001"/>
          </a:xfrm>
        </p:spPr>
        <p:txBody>
          <a:bodyPr>
            <a:normAutofit/>
          </a:bodyPr>
          <a:lstStyle/>
          <a:p>
            <a:r>
              <a:rPr lang="ru-RU" altLang="ru-RU" sz="2399" dirty="0"/>
              <a:t>Разработчики отслеживают изменения законодательства</a:t>
            </a:r>
          </a:p>
          <a:p>
            <a:r>
              <a:rPr lang="ru-RU" altLang="ru-RU" sz="2399" dirty="0"/>
              <a:t>За год выпускается 5-8 релизов</a:t>
            </a:r>
          </a:p>
          <a:p>
            <a:r>
              <a:rPr lang="ru-RU" altLang="ru-RU" sz="2399" dirty="0"/>
              <a:t>Например, в 2023 году были изменения:</a:t>
            </a:r>
          </a:p>
          <a:p>
            <a:pPr lvl="1"/>
            <a:r>
              <a:rPr lang="ru-RU" altLang="ru-RU" sz="2133" dirty="0"/>
              <a:t>Новые бланки дипломов и приложений</a:t>
            </a:r>
          </a:p>
          <a:p>
            <a:pPr lvl="1"/>
            <a:r>
              <a:rPr lang="ru-RU" altLang="ru-RU" sz="2133" dirty="0"/>
              <a:t>Изменения в выгрузке в ФРДО</a:t>
            </a:r>
          </a:p>
          <a:p>
            <a:pPr lvl="1"/>
            <a:r>
              <a:rPr lang="ru-RU" altLang="ru-RU" sz="2133" dirty="0"/>
              <a:t>Изменения в Правилах приема</a:t>
            </a:r>
          </a:p>
          <a:p>
            <a:pPr lvl="1"/>
            <a:r>
              <a:rPr lang="ru-RU" altLang="ru-RU" sz="2133" dirty="0"/>
              <a:t>Изменения в выгрузке в ФИС ГИА и приема</a:t>
            </a:r>
          </a:p>
          <a:p>
            <a:pPr lvl="1"/>
            <a:r>
              <a:rPr lang="ru-RU" altLang="ru-RU" sz="2133" dirty="0"/>
              <a:t>Изменения в обмене с ЕПГУ по приему заявлений от абитуриентов</a:t>
            </a:r>
          </a:p>
          <a:p>
            <a:r>
              <a:rPr lang="ru-RU" altLang="ru-RU" sz="2399" dirty="0"/>
              <a:t>Всё это и многое другое наши клиенты получили своевременно в рамках </a:t>
            </a:r>
            <a:r>
              <a:rPr lang="ru-RU" altLang="ru-RU" sz="2399" dirty="0" smtClean="0"/>
              <a:t>сопровождения</a:t>
            </a:r>
          </a:p>
          <a:p>
            <a:r>
              <a:rPr lang="ru-RU" altLang="ru-RU" sz="2399" dirty="0" smtClean="0">
                <a:solidFill>
                  <a:srgbClr val="C00000"/>
                </a:solidFill>
              </a:rPr>
              <a:t>В 2024 году в планах поддержка приоритетных льгот в приемной комиссии</a:t>
            </a:r>
            <a:endParaRPr lang="ru-RU" altLang="ru-RU" sz="2399" dirty="0">
              <a:solidFill>
                <a:srgbClr val="C00000"/>
              </a:solidFill>
            </a:endParaRPr>
          </a:p>
          <a:p>
            <a:endParaRPr lang="ru-RU" altLang="ru-RU" sz="2399" dirty="0"/>
          </a:p>
          <a:p>
            <a:endParaRPr lang="ru-RU" altLang="ru-RU" sz="2399" dirty="0"/>
          </a:p>
        </p:txBody>
      </p:sp>
      <p:sp>
        <p:nvSpPr>
          <p:cNvPr id="29700" name="Rectangle 15"/>
          <p:cNvSpPr txBox="1">
            <a:spLocks noChangeArrowheads="1"/>
          </p:cNvSpPr>
          <p:nvPr/>
        </p:nvSpPr>
        <p:spPr bwMode="auto">
          <a:xfrm>
            <a:off x="10799899" y="6320534"/>
            <a:ext cx="1019919" cy="205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35000"/>
              </a:spcBef>
              <a:buClr>
                <a:srgbClr val="F1AF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9750" indent="-177800">
              <a:spcBef>
                <a:spcPct val="35000"/>
              </a:spcBef>
              <a:buClr>
                <a:srgbClr val="F1AF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8525" indent="-179388">
              <a:spcBef>
                <a:spcPct val="35000"/>
              </a:spcBef>
              <a:buClr>
                <a:schemeClr val="bg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8300" indent="-228600">
              <a:spcBef>
                <a:spcPct val="35000"/>
              </a:spcBef>
              <a:buClr>
                <a:schemeClr val="bg2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5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F3C3E01-F73D-4B0D-A5A2-9E5A687D7615}" type="slidenum">
              <a:rPr lang="ru-RU" altLang="ru-RU" sz="1333" b="1">
                <a:solidFill>
                  <a:srgbClr val="7F7F7F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333" b="1">
              <a:solidFill>
                <a:srgbClr val="7F7F7F"/>
              </a:solidFill>
            </a:endParaRPr>
          </a:p>
        </p:txBody>
      </p:sp>
      <p:pic>
        <p:nvPicPr>
          <p:cNvPr id="29701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088" y="1180945"/>
            <a:ext cx="3288285" cy="246304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69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10028903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Новый документ «Справка об оплате образовательных услуг»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95553" y="1673525"/>
            <a:ext cx="5772628" cy="453063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релизе 2.1.14 реализован </a:t>
            </a:r>
            <a:r>
              <a:rPr lang="ru-RU" sz="2000" dirty="0"/>
              <a:t>новый документ </a:t>
            </a:r>
            <a:r>
              <a:rPr lang="ru-RU" sz="2000" dirty="0" smtClean="0"/>
              <a:t>«Справки </a:t>
            </a:r>
            <a:r>
              <a:rPr lang="ru-RU" sz="2000" dirty="0"/>
              <a:t>об оплате образовательных </a:t>
            </a:r>
            <a:r>
              <a:rPr lang="ru-RU" sz="2000" dirty="0" smtClean="0"/>
              <a:t>услуг»</a:t>
            </a:r>
          </a:p>
          <a:p>
            <a:r>
              <a:rPr lang="ru-RU" sz="2000" dirty="0" smtClean="0"/>
              <a:t>Он </a:t>
            </a:r>
            <a:r>
              <a:rPr lang="ru-RU" sz="2000" dirty="0"/>
              <a:t>позволяет подготовить, распечатать и выгрузить в файл формата </a:t>
            </a:r>
            <a:r>
              <a:rPr lang="ru-RU" sz="2000" dirty="0" err="1"/>
              <a:t>xml</a:t>
            </a:r>
            <a:r>
              <a:rPr lang="ru-RU" sz="2000" dirty="0"/>
              <a:t> справку для ФНС в соответствии с приказом ФНС России от «18» октября 2023 г. № ЕД-7-11/755</a:t>
            </a:r>
            <a:r>
              <a:rPr lang="ru-RU" sz="2000" dirty="0" smtClean="0"/>
              <a:t>@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266" y="3445390"/>
            <a:ext cx="155448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21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В важном меню </a:t>
            </a:r>
            <a:r>
              <a:rPr lang="ru-RU" dirty="0" smtClean="0">
                <a:solidFill>
                  <a:srgbClr val="C00000"/>
                </a:solidFill>
              </a:rPr>
              <a:t>функций раздела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891" y="1029878"/>
            <a:ext cx="10855997" cy="5223438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452284" y="2880852"/>
            <a:ext cx="3244645" cy="36379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61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665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Документ «Справка об оплате образовательных услуг»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431" y="1520724"/>
            <a:ext cx="8210561" cy="4493342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7669162" y="180259"/>
            <a:ext cx="3913238" cy="116020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Для заполнения справки необходимо выбрать правильно организацию, дату отчетного года, студента, и договор с ним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6309" y="3372465"/>
            <a:ext cx="1789471" cy="2911986"/>
          </a:xfrm>
          <a:prstGeom prst="wedgeRoundRectCallout">
            <a:avLst>
              <a:gd name="adj1" fmla="val 156290"/>
              <a:gd name="adj2" fmla="val -4465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C00000"/>
                </a:solidFill>
              </a:rPr>
              <a:t>Если договор заполнен правильно, то поля "Плательщик", "Одно лицо" заполнятся </a:t>
            </a:r>
            <a:r>
              <a:rPr lang="ru-RU" sz="1200" dirty="0" smtClean="0">
                <a:solidFill>
                  <a:srgbClr val="C00000"/>
                </a:solidFill>
              </a:rPr>
              <a:t>автоматически</a:t>
            </a:r>
            <a:br>
              <a:rPr lang="ru-RU" sz="1200" dirty="0" smtClean="0">
                <a:solidFill>
                  <a:srgbClr val="C00000"/>
                </a:solidFill>
              </a:rPr>
            </a:br>
            <a:r>
              <a:rPr lang="ru-RU" sz="1200" dirty="0" smtClean="0">
                <a:solidFill>
                  <a:srgbClr val="C00000"/>
                </a:solidFill>
              </a:rPr>
              <a:t>При </a:t>
            </a:r>
            <a:r>
              <a:rPr lang="ru-RU" sz="1200" dirty="0">
                <a:solidFill>
                  <a:srgbClr val="C00000"/>
                </a:solidFill>
              </a:rPr>
              <a:t>этом плательщик будет </a:t>
            </a:r>
            <a:r>
              <a:rPr lang="ru-RU" sz="1200" dirty="0" smtClean="0">
                <a:solidFill>
                  <a:srgbClr val="C00000"/>
                </a:solidFill>
              </a:rPr>
              <a:t>заполняться </a:t>
            </a:r>
            <a:r>
              <a:rPr lang="ru-RU" sz="1200" dirty="0">
                <a:solidFill>
                  <a:srgbClr val="C00000"/>
                </a:solidFill>
              </a:rPr>
              <a:t>только в том случае, если он является физическим </a:t>
            </a:r>
            <a:r>
              <a:rPr lang="ru-RU" sz="1200" dirty="0" smtClean="0">
                <a:solidFill>
                  <a:srgbClr val="C00000"/>
                </a:solidFill>
              </a:rPr>
              <a:t>лицом</a:t>
            </a:r>
            <a:endParaRPr lang="ru-RU" sz="1200" dirty="0">
              <a:solidFill>
                <a:srgbClr val="C00000"/>
              </a:solidFill>
            </a:endParaRPr>
          </a:p>
          <a:p>
            <a:pPr algn="ctr"/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8868696" y="3767395"/>
            <a:ext cx="2821858" cy="1280651"/>
          </a:xfrm>
          <a:prstGeom prst="wedgeRoundRectCallout">
            <a:avLst>
              <a:gd name="adj1" fmla="val -193761"/>
              <a:gd name="adj2" fmla="val 3738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C00000"/>
                </a:solidFill>
              </a:rPr>
              <a:t>Сумма рассчитывается автоматически по данным регистра накопления "Расчеты со студентами", но может быть скорректирована или введена вручную.</a:t>
            </a:r>
          </a:p>
          <a:p>
            <a:pPr algn="ctr"/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8504902" y="5286883"/>
            <a:ext cx="3549446" cy="1210193"/>
          </a:xfrm>
          <a:prstGeom prst="wedgeRoundRectCallout">
            <a:avLst>
              <a:gd name="adj1" fmla="val -109339"/>
              <a:gd name="adj2" fmla="val -4717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C00000"/>
                </a:solidFill>
              </a:rPr>
              <a:t>Поле "Подпись" по умолчанию автоматически заполняется руководителем организации по данным регистра сведений "Ответственные лица организаций", но при необходимости может быть изменено вручную</a:t>
            </a:r>
          </a:p>
        </p:txBody>
      </p: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flipH="1">
            <a:off x="7669162" y="1340465"/>
            <a:ext cx="1956619" cy="84229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 flipH="1">
            <a:off x="9409471" y="1340465"/>
            <a:ext cx="216310" cy="79231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</p:cNvCxnSpPr>
          <p:nvPr/>
        </p:nvCxnSpPr>
        <p:spPr>
          <a:xfrm flipH="1">
            <a:off x="6410632" y="1340465"/>
            <a:ext cx="3215149" cy="115590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982065" y="3284385"/>
            <a:ext cx="9832" cy="24417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982065" y="3283974"/>
            <a:ext cx="884903" cy="17698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03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Подсказки о наличии необходимых данных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974" y="1392904"/>
            <a:ext cx="3087329" cy="4493342"/>
          </a:xfrm>
        </p:spPr>
        <p:txBody>
          <a:bodyPr/>
          <a:lstStyle/>
          <a:p>
            <a:r>
              <a:rPr lang="ru-RU" dirty="0" smtClean="0"/>
              <a:t>В документ выводятся необходимые данные по физическим лицам</a:t>
            </a:r>
          </a:p>
          <a:p>
            <a:r>
              <a:rPr lang="ru-RU" dirty="0" smtClean="0"/>
              <a:t>Если их нет выводится красным «НЕ ЗАПОЛНЕНО»</a:t>
            </a:r>
          </a:p>
          <a:p>
            <a:r>
              <a:rPr lang="ru-RU" dirty="0" smtClean="0"/>
              <a:t>При необходимости справочники можно открыть прямо из документа и внести исправление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445" y="1392904"/>
            <a:ext cx="8210561" cy="4493342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50164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Корректировка справки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715" y="823401"/>
            <a:ext cx="3924162" cy="54495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Если необходимо выдать скорректированную справку, то можно найти исходную справку и ввести на её основании </a:t>
            </a:r>
            <a:r>
              <a:rPr lang="ru-RU" dirty="0" smtClean="0"/>
              <a:t>новую</a:t>
            </a:r>
          </a:p>
          <a:p>
            <a:r>
              <a:rPr lang="ru-RU" dirty="0" smtClean="0"/>
              <a:t>Или </a:t>
            </a:r>
            <a:r>
              <a:rPr lang="ru-RU" dirty="0"/>
              <a:t>создать новую справку и в поле "Корректируемая справка" найти и выбрать исходную </a:t>
            </a:r>
            <a:r>
              <a:rPr lang="ru-RU" dirty="0" smtClean="0"/>
              <a:t>справку</a:t>
            </a:r>
          </a:p>
          <a:p>
            <a:r>
              <a:rPr lang="ru-RU" dirty="0" smtClean="0"/>
              <a:t>В </a:t>
            </a:r>
            <a:r>
              <a:rPr lang="ru-RU" dirty="0"/>
              <a:t>любом случае документ будет заполнен автоматически по данным корректируемой </a:t>
            </a:r>
            <a:r>
              <a:rPr lang="ru-RU" dirty="0" smtClean="0"/>
              <a:t>справки</a:t>
            </a:r>
          </a:p>
          <a:p>
            <a:r>
              <a:rPr lang="ru-RU" dirty="0" smtClean="0"/>
              <a:t>Дополнительно </a:t>
            </a:r>
            <a:r>
              <a:rPr lang="ru-RU" dirty="0"/>
              <a:t>будет вычислен порядковый номер </a:t>
            </a:r>
            <a:r>
              <a:rPr lang="ru-RU" dirty="0" smtClean="0"/>
              <a:t>корректировки</a:t>
            </a:r>
          </a:p>
          <a:p>
            <a:r>
              <a:rPr lang="ru-RU" dirty="0" smtClean="0"/>
              <a:t>Далее </a:t>
            </a:r>
            <a:r>
              <a:rPr lang="ru-RU" dirty="0"/>
              <a:t>в справку необходимо внести нужные </a:t>
            </a:r>
            <a:r>
              <a:rPr lang="ru-RU" dirty="0" smtClean="0"/>
              <a:t>корректировки </a:t>
            </a:r>
            <a:r>
              <a:rPr lang="ru-RU" dirty="0"/>
              <a:t> 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592" y="1550219"/>
            <a:ext cx="7345789" cy="4020084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4413592" y="4090219"/>
            <a:ext cx="5762795" cy="41295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358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Печатная форма «Справка»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89" y="660400"/>
            <a:ext cx="8596668" cy="3880773"/>
          </a:xfrm>
        </p:spPr>
        <p:txBody>
          <a:bodyPr/>
          <a:lstStyle/>
          <a:p>
            <a:r>
              <a:rPr lang="ru-RU" dirty="0"/>
              <a:t>В печатной форме лист 2 формируется только если плательщик не является студентом.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758" y="1465007"/>
            <a:ext cx="3585868" cy="5132821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801" y="1465007"/>
            <a:ext cx="3589691" cy="5132821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04415046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592</Words>
  <Application>Microsoft Office PowerPoint</Application>
  <PresentationFormat>Широкоэкранный</PresentationFormat>
  <Paragraphs>75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Грань</vt:lpstr>
      <vt:lpstr>Автоматизация подготовки справки об оплате образовательных услуг с помощью 1С:Колледж</vt:lpstr>
      <vt:lpstr>Основные направления развития 1С:Колледж</vt:lpstr>
      <vt:lpstr>Поддержка изменений законодательства</vt:lpstr>
      <vt:lpstr>Новый документ «Справка об оплате образовательных услуг»</vt:lpstr>
      <vt:lpstr>В важном меню функций раздела</vt:lpstr>
      <vt:lpstr>Документ «Справка об оплате образовательных услуг»</vt:lpstr>
      <vt:lpstr>Подсказки о наличии необходимых данных</vt:lpstr>
      <vt:lpstr>Корректировка справки</vt:lpstr>
      <vt:lpstr>Печатная форма «Справка»</vt:lpstr>
      <vt:lpstr>Печатная форма Журнал</vt:lpstr>
      <vt:lpstr>Выгрузка в xml-файл</vt:lpstr>
      <vt:lpstr>Загрузка в 1С:Бухгалтерию государственного учреждения</vt:lpstr>
      <vt:lpstr>Результат загрузки</vt:lpstr>
      <vt:lpstr>Спасибо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Автоматизация подготовки справки об оплате образовательных услуг с помощью 1С:Колледж</dc:title>
  <dc:creator>Игорь Вдовин</dc:creator>
  <cp:lastModifiedBy>Игорь Вдовин</cp:lastModifiedBy>
  <cp:revision>8</cp:revision>
  <dcterms:created xsi:type="dcterms:W3CDTF">2024-03-25T10:03:56Z</dcterms:created>
  <dcterms:modified xsi:type="dcterms:W3CDTF">2024-03-25T10:30:26Z</dcterms:modified>
</cp:coreProperties>
</file>