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18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58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02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1103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4718ee16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c4718ee16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4718ee16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c4718ee16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33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range" type="tx">
  <p:cSld name="TITLE_AND_BODY">
    <p:bg>
      <p:bgPr>
        <a:gradFill>
          <a:gsLst>
            <a:gs pos="0">
              <a:srgbClr val="F67F00"/>
            </a:gs>
            <a:gs pos="100000">
              <a:srgbClr val="FFAE3B"/>
            </a:gs>
          </a:gsLst>
          <a:lin ang="7465411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48925" y="118500"/>
            <a:ext cx="56313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  <a:defRPr sz="4200" b="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48922" y="1840706"/>
            <a:ext cx="7810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071" y="359811"/>
            <a:ext cx="1637378" cy="42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1300"/>
              <a:buNone/>
              <a:defRPr sz="2400">
                <a:solidFill>
                  <a:srgbClr val="FF9400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704250" y="481658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1pPr>
            <a:lvl2pPr marL="914400" lvl="1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2pPr>
            <a:lvl3pPr marL="1371600" lvl="2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3pPr>
            <a:lvl4pPr marL="1828800" lvl="3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4pPr>
            <a:lvl5pPr marL="2286000" lvl="4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5pPr>
            <a:lvl6pPr marL="2743200" lvl="5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6pPr>
            <a:lvl7pPr marL="3200400" lvl="6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7pPr>
            <a:lvl8pPr marL="3657600" lvl="7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8pPr>
            <a:lvl9pPr marL="4114800" lvl="8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363668" y="4321968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5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8462" y="359810"/>
            <a:ext cx="1635792" cy="4215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7490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85750" y="1238249"/>
            <a:ext cx="6953250" cy="1111575"/>
          </a:xfrm>
          <a:prstGeom prst="rect">
            <a:avLst/>
          </a:prstGeom>
        </p:spPr>
        <p:txBody>
          <a:bodyPr spcFirstLastPara="1" wrap="square" lIns="19025" tIns="19025" rIns="19025" bIns="19025" anchor="b" anchorCtr="0">
            <a:noAutofit/>
          </a:bodyPr>
          <a:lstStyle/>
          <a:p>
            <a:pPr lvl="0"/>
            <a:r>
              <a:rPr lang="ru-RU" sz="2400" b="1" i="1" dirty="0" smtClean="0"/>
              <a:t>Тема 9 «</a:t>
            </a:r>
            <a:r>
              <a:rPr lang="ru-RU" sz="2400" b="1" i="1" dirty="0"/>
              <a:t>Действия НФГО при дооборудовании и приведении в готовность защитных сооружений для наибольшей работающей смены работников </a:t>
            </a:r>
            <a:r>
              <a:rPr lang="ru-RU" sz="2400" b="1" i="1" dirty="0" smtClean="0"/>
              <a:t>университета» </a:t>
            </a:r>
            <a:endParaRPr sz="2400" b="1" i="1"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897" y="4193381"/>
            <a:ext cx="7810500" cy="4464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 smtClean="0"/>
              <a:t>Санкт-Петербург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smtClean="0"/>
              <a:t>2024</a:t>
            </a:r>
            <a:endParaRPr sz="2200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1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52" y="147200"/>
            <a:ext cx="6405547" cy="440700"/>
          </a:xfrm>
        </p:spPr>
        <p:txBody>
          <a:bodyPr/>
          <a:lstStyle/>
          <a:p>
            <a:r>
              <a:rPr lang="ru-RU" sz="1800" dirty="0" smtClean="0"/>
              <a:t>Требования к заглубленным и другим помещениям подземного пространства 1-ой группы для укрытия населения 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3350" y="885825"/>
            <a:ext cx="8839200" cy="4171950"/>
          </a:xfrm>
        </p:spPr>
        <p:txBody>
          <a:bodyPr/>
          <a:lstStyle/>
          <a:p>
            <a:pPr marL="488950" indent="-342900">
              <a:lnSpc>
                <a:spcPct val="100000"/>
              </a:lnSpc>
              <a:buAutoNum type="arabicPeriod"/>
            </a:pPr>
            <a:r>
              <a:rPr lang="ru-RU" sz="1400" dirty="0" smtClean="0"/>
              <a:t>Заглубленные </a:t>
            </a:r>
            <a:r>
              <a:rPr lang="ru-RU" sz="1400" dirty="0"/>
              <a:t>помещения должны располагаться вблизи мест пребывания большинства укрываемых.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buAutoNum type="arabicPeriod"/>
            </a:pPr>
            <a:r>
              <a:rPr lang="ru-RU" sz="1400" dirty="0" smtClean="0"/>
              <a:t>Заглубленные </a:t>
            </a:r>
            <a:r>
              <a:rPr lang="ru-RU" sz="1400" dirty="0"/>
              <a:t>помещения должны быть защищены от возможного затопления дождевыми водами, а также другими жидкостями при разрушении емкостей, расположенных на поверхности земли или на вышележащих этажах зданий и сооружений.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buAutoNum type="arabicPeriod"/>
            </a:pPr>
            <a:r>
              <a:rPr lang="ru-RU" sz="1400" dirty="0" smtClean="0"/>
              <a:t>В </a:t>
            </a:r>
            <a:r>
              <a:rPr lang="ru-RU" sz="1400" dirty="0"/>
              <a:t>заглубленных и других помещениях подземного пространства для укрытия населения транзит линий водопровода, канализации, отопления, электроснабжения, а также трубопроводов сжатого воздуха, газопроводов и трубопроводов с перегретой водой через помещения укрытий допускается при условии наличия отключающих устройств.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buAutoNum type="arabicPeriod"/>
            </a:pPr>
            <a:r>
              <a:rPr lang="ru-RU" sz="1400" dirty="0" smtClean="0"/>
              <a:t>Уровень </a:t>
            </a:r>
            <a:r>
              <a:rPr lang="ru-RU" sz="1400" dirty="0"/>
              <a:t>пола заглубленных помещений должен быть выше наивысшего уровня грунтовых вод не менее чем на 0,2 м. </a:t>
            </a:r>
            <a:endParaRPr lang="ru-RU" sz="1400" dirty="0" smtClean="0"/>
          </a:p>
          <a:p>
            <a:pPr marL="488950" indent="-342900">
              <a:lnSpc>
                <a:spcPct val="100000"/>
              </a:lnSpc>
              <a:buAutoNum type="arabicPeriod"/>
            </a:pPr>
            <a:r>
              <a:rPr lang="ru-RU" sz="1400" dirty="0" smtClean="0"/>
              <a:t>Заглубленные </a:t>
            </a:r>
            <a:r>
              <a:rPr lang="ru-RU" sz="1400" dirty="0"/>
              <a:t>помещения допускается использовать в подвальных помещениях зданий и сооружений, пол которых расположен ниже уровня грунтовых вод, при наличии надежной гидроизоляции.</a:t>
            </a:r>
          </a:p>
        </p:txBody>
      </p:sp>
    </p:spTree>
    <p:extLst>
      <p:ext uri="{BB962C8B-B14F-4D97-AF65-F5344CB8AC3E}">
        <p14:creationId xmlns:p14="http://schemas.microsoft.com/office/powerpoint/2010/main" val="161825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1925" y="247650"/>
            <a:ext cx="8763000" cy="470228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6. Высота заглубленных помещений должна быть не ниже 1,7 м</a:t>
            </a:r>
            <a:r>
              <a:rPr lang="ru-RU" sz="1600" dirty="0" smtClean="0"/>
              <a:t>.                                      </a:t>
            </a:r>
            <a:r>
              <a:rPr lang="ru-RU" sz="1600" dirty="0"/>
              <a:t>Норму площади пола основных помещений на одного укрываемого следует принимать равной 0,6 кв. м. Внутренний объем помещения должен быть не менее 1,2 куб. м на одного укрываемого. </a:t>
            </a:r>
            <a:endParaRPr lang="ru-RU" sz="16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600" dirty="0" smtClean="0"/>
              <a:t>7</a:t>
            </a:r>
            <a:r>
              <a:rPr lang="ru-RU" sz="1600" dirty="0"/>
              <a:t>. Отделка основных и вспомогательных помещений должна быть не выше улучшенной отделки. Оштукатуривание потолков, стен и перегородок, а также облицовка стен и перегородок керамической плиткой не допускается. Полы заглубленных помещений должны быть бетонными. </a:t>
            </a:r>
            <a:endParaRPr lang="ru-RU" sz="16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600" dirty="0" smtClean="0"/>
              <a:t>8</a:t>
            </a:r>
            <a:r>
              <a:rPr lang="ru-RU" sz="1600" dirty="0"/>
              <a:t>. Для предварительной оценки допускается принимать, что защита от фугасного и осколочного действия обычных средств поражения, поражения обломками строительных конструкций, а также от обрушения конструкций вышерасположенных этажей зданий различной этажности обеспечена для монолитных железобетонных зданий высотой 3 этажа и более, каменных зданий высотой 4 этажа и более, крупнопанельных зданий высотой 5 этажей и более, подземных тоннелей и переходов с железобетонными ограждающими конструкциями и высотой обсыпки более 2-х метров. </a:t>
            </a:r>
            <a:endParaRPr lang="ru-RU" sz="16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600" dirty="0" smtClean="0"/>
              <a:t>9</a:t>
            </a:r>
            <a:r>
              <a:rPr lang="ru-RU" sz="1600" dirty="0"/>
              <a:t>. Количество входов в заглубленные помещения следует принимать не менее двух.</a:t>
            </a:r>
          </a:p>
        </p:txBody>
      </p:sp>
    </p:spTree>
    <p:extLst>
      <p:ext uri="{BB962C8B-B14F-4D97-AF65-F5344CB8AC3E}">
        <p14:creationId xmlns:p14="http://schemas.microsoft.com/office/powerpoint/2010/main" val="118794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четвертый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847850"/>
            <a:ext cx="8264400" cy="2968730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 smtClean="0"/>
              <a:t>Меры безопасности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9213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19" y="3514723"/>
            <a:ext cx="1850881" cy="1628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8600" y="400050"/>
            <a:ext cx="8772525" cy="4410075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В ЗС необходимо соблюдать правила техники безопасности: не входить в фильтровентиляционное помещение и помещение дизельной электростанции; не прикасаться к </a:t>
            </a:r>
            <a:r>
              <a:rPr lang="ru-RU" dirty="0" err="1"/>
              <a:t>электрорубильникам</a:t>
            </a:r>
            <a:r>
              <a:rPr lang="ru-RU" dirty="0"/>
              <a:t> и электрооборудованию, к баллонам со сжатым воздухом, регенеративным установкам, </a:t>
            </a:r>
            <a:r>
              <a:rPr lang="ru-RU" dirty="0" err="1"/>
              <a:t>гермоклапанам</a:t>
            </a:r>
            <a:r>
              <a:rPr lang="ru-RU" dirty="0"/>
              <a:t>, клапанам избыточного давления, запорной арматуре на водопроводе и канализации, к дверным затворам и другому оборудованию. </a:t>
            </a:r>
            <a:endParaRPr lang="ru-RU" dirty="0" smtClean="0"/>
          </a:p>
          <a:p>
            <a:pPr marL="146050" indent="0">
              <a:buNone/>
            </a:pPr>
            <a:r>
              <a:rPr lang="ru-RU" dirty="0" smtClean="0"/>
              <a:t>В </a:t>
            </a:r>
            <a:r>
              <a:rPr lang="ru-RU" dirty="0"/>
              <a:t>случаях повреждений или частичных разрушений убежища (завала выходов, разрушений стены и т. п.) — сохранять спокойствие и дожидаться </a:t>
            </a:r>
            <a:r>
              <a:rPr lang="ru-RU" dirty="0" smtClean="0"/>
              <a:t>                указаний </a:t>
            </a:r>
            <a:r>
              <a:rPr lang="ru-RU" dirty="0"/>
              <a:t>коменданта убежища, разбирать заваленный выход, </a:t>
            </a:r>
            <a:r>
              <a:rPr lang="ru-RU" dirty="0" smtClean="0"/>
              <a:t>                       вскрывать </a:t>
            </a:r>
            <a:r>
              <a:rPr lang="ru-RU" dirty="0"/>
              <a:t>лазы, пробивать новый проход через стену и др.</a:t>
            </a:r>
          </a:p>
        </p:txBody>
      </p:sp>
    </p:spTree>
    <p:extLst>
      <p:ext uri="{BB962C8B-B14F-4D97-AF65-F5344CB8AC3E}">
        <p14:creationId xmlns:p14="http://schemas.microsoft.com/office/powerpoint/2010/main" val="355764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28" y="156725"/>
            <a:ext cx="6256200" cy="440700"/>
          </a:xfrm>
        </p:spPr>
        <p:txBody>
          <a:bodyPr/>
          <a:lstStyle/>
          <a:p>
            <a:r>
              <a:rPr lang="ru-RU" sz="1800" dirty="0"/>
              <a:t>Правила поведения укрываемых в убежищах ГО: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1450" y="390525"/>
            <a:ext cx="8829675" cy="462915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- быстро </a:t>
            </a:r>
            <a:r>
              <a:rPr lang="ru-RU" sz="1400" dirty="0"/>
              <a:t>и без суеты занимать указанные места в помещении;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- </a:t>
            </a:r>
            <a:r>
              <a:rPr lang="ru-RU" sz="1400" dirty="0"/>
              <a:t>выполнять правила поведения, все распоряжения командира звена по обслуживанию убежища;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- </a:t>
            </a:r>
            <a:r>
              <a:rPr lang="ru-RU" sz="1400" dirty="0"/>
              <a:t>запрещается приносить в защитное сооружение легковоспламеняющиеся и сильно пахнущие вещества, громоздкие вещи, приводить домашних животных;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- </a:t>
            </a:r>
            <a:r>
              <a:rPr lang="ru-RU" sz="1400" dirty="0"/>
              <a:t>поддерживать чистоту и порядок в помещениях;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- </a:t>
            </a:r>
            <a:r>
              <a:rPr lang="ru-RU" sz="1400" dirty="0"/>
              <a:t>во время еды — не сорить, тщательно собрать со стола остатки еды и выбросить их в указанном месте;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- </a:t>
            </a:r>
            <a:r>
              <a:rPr lang="ru-RU" sz="1400" dirty="0"/>
              <a:t>содержать в готовности средства индивидуальной защиты;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- </a:t>
            </a:r>
            <a:r>
              <a:rPr lang="ru-RU" sz="1400" dirty="0"/>
              <a:t>по распоряжению командира звена по обслуживанию убежища выполнять работу по подаче воздуха в убежище с помощью электроручного вентилятора;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- оказывать </a:t>
            </a:r>
            <a:r>
              <a:rPr lang="ru-RU" sz="1400" dirty="0"/>
              <a:t>помощь звену по обслуживанию убежища при ликвидации аварий и устранении повреждений инженерно-технического оборудования;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- </a:t>
            </a:r>
            <a:r>
              <a:rPr lang="ru-RU" sz="1400" dirty="0"/>
              <a:t>выполнять уборку помещений по распоряжению старших групп;</a:t>
            </a:r>
          </a:p>
        </p:txBody>
      </p:sp>
    </p:spTree>
    <p:extLst>
      <p:ext uri="{BB962C8B-B14F-4D97-AF65-F5344CB8AC3E}">
        <p14:creationId xmlns:p14="http://schemas.microsoft.com/office/powerpoint/2010/main" val="21202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9" y="3457574"/>
            <a:ext cx="1533525" cy="15335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80974" y="152400"/>
            <a:ext cx="8810625" cy="4664180"/>
          </a:xfrm>
        </p:spPr>
        <p:txBody>
          <a:bodyPr/>
          <a:lstStyle/>
          <a:p>
            <a:pPr marL="146050" indent="0">
              <a:buNone/>
            </a:pPr>
            <a:r>
              <a:rPr lang="ru-RU" dirty="0" smtClean="0"/>
              <a:t>- не </a:t>
            </a:r>
            <a:r>
              <a:rPr lang="ru-RU" dirty="0"/>
              <a:t>курить и не употреблять спиртные напитки; </a:t>
            </a:r>
            <a:endParaRPr lang="ru-RU" dirty="0" smtClean="0"/>
          </a:p>
          <a:p>
            <a:pPr marL="146050" indent="0">
              <a:buNone/>
            </a:pPr>
            <a:r>
              <a:rPr lang="ru-RU" dirty="0" smtClean="0"/>
              <a:t>- </a:t>
            </a:r>
            <a:r>
              <a:rPr lang="ru-RU" dirty="0"/>
              <a:t>не шуметь, не разговаривать громко, не ходить по убежищу без надобности, не открывать двери и не выходить наружу; </a:t>
            </a:r>
            <a:endParaRPr lang="ru-RU" dirty="0" smtClean="0"/>
          </a:p>
          <a:p>
            <a:pPr marL="146050" indent="0">
              <a:buNone/>
            </a:pPr>
            <a:r>
              <a:rPr lang="ru-RU" dirty="0" smtClean="0"/>
              <a:t>- </a:t>
            </a:r>
            <a:r>
              <a:rPr lang="ru-RU" dirty="0"/>
              <a:t>не включать радиоприемники, магнитофоны и другие радиосредства; </a:t>
            </a:r>
            <a:endParaRPr lang="ru-RU" dirty="0" smtClean="0"/>
          </a:p>
          <a:p>
            <a:pPr marL="146050" indent="0">
              <a:buNone/>
            </a:pPr>
            <a:r>
              <a:rPr lang="ru-RU" dirty="0" smtClean="0"/>
              <a:t>- </a:t>
            </a:r>
            <a:r>
              <a:rPr lang="ru-RU" dirty="0"/>
              <a:t>запрещается самостоятельно включать и выключать </a:t>
            </a:r>
            <a:r>
              <a:rPr lang="ru-RU" dirty="0" smtClean="0"/>
              <a:t>электроосвещение</a:t>
            </a:r>
            <a:r>
              <a:rPr lang="ru-RU" dirty="0"/>
              <a:t> </a:t>
            </a:r>
            <a:r>
              <a:rPr lang="ru-RU" dirty="0" smtClean="0"/>
              <a:t>(в </a:t>
            </a:r>
            <a:r>
              <a:rPr lang="ru-RU" dirty="0"/>
              <a:t>случае внезапного выключения света оставаться на месте и дожидаться, когда свет будет зажжен дежурным по убежищу); </a:t>
            </a:r>
            <a:endParaRPr lang="ru-RU" dirty="0" smtClean="0"/>
          </a:p>
          <a:p>
            <a:pPr marL="146050" indent="0">
              <a:buNone/>
            </a:pPr>
            <a:r>
              <a:rPr lang="ru-RU" dirty="0" smtClean="0"/>
              <a:t>- </a:t>
            </a:r>
            <a:r>
              <a:rPr lang="ru-RU" dirty="0"/>
              <a:t>не зажигать керосиновые лампы, свечи, фонари; </a:t>
            </a:r>
            <a:endParaRPr lang="ru-RU" dirty="0" smtClean="0"/>
          </a:p>
          <a:p>
            <a:pPr marL="146050" indent="0">
              <a:buNone/>
            </a:pPr>
            <a:r>
              <a:rPr lang="ru-RU" dirty="0" smtClean="0"/>
              <a:t>- </a:t>
            </a:r>
            <a:r>
              <a:rPr lang="ru-RU" dirty="0"/>
              <a:t>не применять источники освещения с открытым огнем.</a:t>
            </a:r>
          </a:p>
        </p:txBody>
      </p:sp>
    </p:spTree>
    <p:extLst>
      <p:ext uri="{BB962C8B-B14F-4D97-AF65-F5344CB8AC3E}">
        <p14:creationId xmlns:p14="http://schemas.microsoft.com/office/powerpoint/2010/main" val="183695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48924" y="118500"/>
            <a:ext cx="5913776" cy="1307400"/>
          </a:xfrm>
          <a:prstGeom prst="rect">
            <a:avLst/>
          </a:prstGeom>
        </p:spPr>
        <p:txBody>
          <a:bodyPr spcFirstLastPara="1" wrap="square" lIns="19025" tIns="19025" rIns="19025" bIns="190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 dirty="0" smtClean="0"/>
              <a:t>Спасибо за внимание !</a:t>
            </a:r>
            <a:endParaRPr sz="4000" b="1" i="1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16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5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первый 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704974"/>
            <a:ext cx="8264400" cy="3111605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Действия личного состава НФГО по приведению убежищ в готовность к использованию по прямому предназначению</a:t>
            </a:r>
          </a:p>
        </p:txBody>
      </p:sp>
    </p:spTree>
    <p:extLst>
      <p:ext uri="{BB962C8B-B14F-4D97-AF65-F5344CB8AC3E}">
        <p14:creationId xmlns:p14="http://schemas.microsoft.com/office/powerpoint/2010/main" val="316849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03" y="137675"/>
            <a:ext cx="6256200" cy="440700"/>
          </a:xfrm>
        </p:spPr>
        <p:txBody>
          <a:bodyPr/>
          <a:lstStyle/>
          <a:p>
            <a:r>
              <a:rPr lang="ru-RU" dirty="0"/>
              <a:t>Порядок приведения защитных сооружений в </a:t>
            </a:r>
            <a:r>
              <a:rPr lang="ru-RU" dirty="0" smtClean="0"/>
              <a:t>готовность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2400" y="1019175"/>
            <a:ext cx="8820150" cy="37974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проводится расчистка подходов к защитным сооружениям, устанавливаются надписи – указатели и световые сигналы «Вход»; </a:t>
            </a:r>
            <a:endParaRPr lang="ru-RU" sz="1400" dirty="0" smtClean="0"/>
          </a:p>
          <a:p>
            <a:pPr>
              <a:lnSpc>
                <a:spcPct val="100000"/>
              </a:lnSpc>
            </a:pPr>
            <a:r>
              <a:rPr lang="ru-RU" sz="1400" dirty="0" smtClean="0"/>
              <a:t>открываются </a:t>
            </a:r>
            <a:r>
              <a:rPr lang="ru-RU" sz="1400" dirty="0"/>
              <a:t>все входы и выходы для проветривания помещений. Из помещений удаляется все оборудование и имущество, хранимое в мирное время; </a:t>
            </a:r>
            <a:endParaRPr lang="ru-RU" sz="1400" dirty="0" smtClean="0"/>
          </a:p>
          <a:p>
            <a:pPr>
              <a:lnSpc>
                <a:spcPct val="100000"/>
              </a:lnSpc>
            </a:pPr>
            <a:r>
              <a:rPr lang="ru-RU" sz="1400" dirty="0" smtClean="0"/>
              <a:t>проводится </a:t>
            </a:r>
            <a:r>
              <a:rPr lang="ru-RU" sz="1400" dirty="0" err="1"/>
              <a:t>расконсервация</a:t>
            </a:r>
            <a:r>
              <a:rPr lang="ru-RU" sz="1400" dirty="0"/>
              <a:t> инженерно-технического оборудования. Проверяется система вентиляции, отопление, водо- и энергоснабжение, радио и связь, отключающие устройства (краны, задвижки, рубильники и др.); </a:t>
            </a:r>
            <a:endParaRPr lang="ru-RU" sz="1400" dirty="0" smtClean="0"/>
          </a:p>
          <a:p>
            <a:pPr>
              <a:lnSpc>
                <a:spcPct val="100000"/>
              </a:lnSpc>
            </a:pPr>
            <a:r>
              <a:rPr lang="ru-RU" sz="1400" dirty="0" smtClean="0"/>
              <a:t>устанавливаются </a:t>
            </a:r>
            <a:r>
              <a:rPr lang="ru-RU" sz="1400" dirty="0"/>
              <a:t>нары, скамейки, заполняются водой питьевые бачки, закладываются продукты питания с трехсуточным запасом. Дизельная электростанция пополняется с трехсуточным запасом горюче-смазочных материалов; </a:t>
            </a:r>
            <a:endParaRPr lang="ru-RU" sz="1400" dirty="0" smtClean="0"/>
          </a:p>
          <a:p>
            <a:pPr>
              <a:lnSpc>
                <a:spcPct val="100000"/>
              </a:lnSpc>
            </a:pPr>
            <a:r>
              <a:rPr lang="ru-RU" sz="1400" dirty="0" smtClean="0"/>
              <a:t>одновременно </a:t>
            </a:r>
            <a:r>
              <a:rPr lang="ru-RU" sz="1400" dirty="0"/>
              <a:t>проверяется исправность защитно-герметических устройств (дверей, ставен, ворот), убежища пополняются необходимым инвентарем.</a:t>
            </a:r>
          </a:p>
        </p:txBody>
      </p:sp>
    </p:spTree>
    <p:extLst>
      <p:ext uri="{BB962C8B-B14F-4D97-AF65-F5344CB8AC3E}">
        <p14:creationId xmlns:p14="http://schemas.microsoft.com/office/powerpoint/2010/main" val="91163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второй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609724"/>
            <a:ext cx="8264400" cy="3206855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Организация укрытия работников университета в имеющихся защитных сооружениях, подвалах и других заглубленных помещениях</a:t>
            </a:r>
          </a:p>
        </p:txBody>
      </p:sp>
    </p:spTree>
    <p:extLst>
      <p:ext uri="{BB962C8B-B14F-4D97-AF65-F5344CB8AC3E}">
        <p14:creationId xmlns:p14="http://schemas.microsoft.com/office/powerpoint/2010/main" val="66744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6"/>
          <a:stretch/>
        </p:blipFill>
        <p:spPr>
          <a:xfrm>
            <a:off x="4936998" y="2140778"/>
            <a:ext cx="4207002" cy="2602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78" y="147200"/>
            <a:ext cx="6256200" cy="440700"/>
          </a:xfrm>
        </p:spPr>
        <p:txBody>
          <a:bodyPr/>
          <a:lstStyle/>
          <a:p>
            <a:r>
              <a:rPr lang="ru-RU" sz="1800" dirty="0"/>
              <a:t>Санитарно-технические требования к содержанию помещений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733425"/>
            <a:ext cx="8867776" cy="4314825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400" dirty="0"/>
              <a:t>В ЗС ГО, после их заполнения укрываемыми, подлежат контролю три группы параметров: </a:t>
            </a:r>
            <a:endParaRPr lang="ru-RU" sz="14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dirty="0" smtClean="0"/>
              <a:t>параметры </a:t>
            </a:r>
            <a:r>
              <a:rPr lang="ru-RU" sz="1400" dirty="0"/>
              <a:t>газового состава воздуха; </a:t>
            </a:r>
            <a:endParaRPr lang="ru-RU" sz="14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dirty="0" smtClean="0"/>
              <a:t>параметры </a:t>
            </a:r>
            <a:r>
              <a:rPr lang="ru-RU" sz="1400" dirty="0"/>
              <a:t>микроклимата; </a:t>
            </a:r>
            <a:endParaRPr lang="ru-RU" sz="14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dirty="0"/>
              <a:t>п</a:t>
            </a:r>
            <a:r>
              <a:rPr lang="ru-RU" sz="1400" dirty="0" smtClean="0"/>
              <a:t>араметры </a:t>
            </a:r>
            <a:r>
              <a:rPr lang="ru-RU" sz="1400" dirty="0"/>
              <a:t>инженерно-технического </a:t>
            </a:r>
            <a:r>
              <a:rPr lang="ru-RU" sz="1400" dirty="0" smtClean="0"/>
              <a:t>оборудования.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/>
              <a:t>В помещениях для укрываемых </a:t>
            </a:r>
            <a:r>
              <a:rPr lang="ru-RU" sz="1400" dirty="0" smtClean="0"/>
              <a:t>ежедневно                                                                                 </a:t>
            </a:r>
            <a:r>
              <a:rPr lang="ru-RU" sz="1400" dirty="0"/>
              <a:t>производится двухразовая уборка помещений силами </a:t>
            </a:r>
            <a:r>
              <a:rPr lang="ru-RU" sz="1400" dirty="0" smtClean="0"/>
              <a:t>                                                                          укрываемых </a:t>
            </a:r>
            <a:r>
              <a:rPr lang="ru-RU" sz="1400" dirty="0"/>
              <a:t>по распоряжению старших групп. </a:t>
            </a:r>
            <a:r>
              <a:rPr lang="ru-RU" sz="1400" dirty="0" smtClean="0"/>
              <a:t>                                                                                 Обслуживание </a:t>
            </a:r>
            <a:r>
              <a:rPr lang="ru-RU" sz="1400" dirty="0"/>
              <a:t>оборудования и уборка технических </a:t>
            </a:r>
            <a:r>
              <a:rPr lang="ru-RU" sz="1400" dirty="0" smtClean="0"/>
              <a:t>                                                                           помещений </a:t>
            </a:r>
            <a:r>
              <a:rPr lang="ru-RU" sz="1400" dirty="0"/>
              <a:t>производится личным составом группы </a:t>
            </a:r>
            <a:r>
              <a:rPr lang="ru-RU" sz="1400" dirty="0" smtClean="0"/>
              <a:t>                                                                                       (</a:t>
            </a:r>
            <a:r>
              <a:rPr lang="ru-RU" sz="1400" dirty="0"/>
              <a:t>звена) по обслуживанию ЗС ГО. Особое внимание </a:t>
            </a:r>
            <a:r>
              <a:rPr lang="ru-RU" sz="1400" dirty="0" smtClean="0"/>
              <a:t>                                                                                    обращается </a:t>
            </a:r>
            <a:r>
              <a:rPr lang="ru-RU" sz="1400" dirty="0"/>
              <a:t>на обработку санитарных узлов, </a:t>
            </a:r>
            <a:r>
              <a:rPr lang="ru-RU" sz="1400" dirty="0" smtClean="0"/>
              <a:t>                                                                                       контейнеров </a:t>
            </a:r>
            <a:r>
              <a:rPr lang="ru-RU" sz="1400" dirty="0"/>
              <a:t>с бытовым мусором и пищевыми </a:t>
            </a:r>
            <a:r>
              <a:rPr lang="ru-RU" sz="1400" dirty="0" smtClean="0"/>
              <a:t>                                                                                               отходами </a:t>
            </a:r>
            <a:r>
              <a:rPr lang="ru-RU" sz="1400" dirty="0"/>
              <a:t>дезинфицирующим раствором и соблюдение </a:t>
            </a:r>
            <a:r>
              <a:rPr lang="ru-RU" sz="1400" dirty="0" smtClean="0"/>
              <a:t>                                                                   укрываемыми </a:t>
            </a:r>
            <a:r>
              <a:rPr lang="ru-RU" sz="1400" dirty="0"/>
              <a:t>правил личной гигиены.</a:t>
            </a:r>
          </a:p>
        </p:txBody>
      </p:sp>
    </p:spTree>
    <p:extLst>
      <p:ext uri="{BB962C8B-B14F-4D97-AF65-F5344CB8AC3E}">
        <p14:creationId xmlns:p14="http://schemas.microsoft.com/office/powerpoint/2010/main" val="1739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49" y="2797813"/>
            <a:ext cx="2095119" cy="2202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28" y="185300"/>
            <a:ext cx="6256200" cy="440700"/>
          </a:xfrm>
        </p:spPr>
        <p:txBody>
          <a:bodyPr/>
          <a:lstStyle/>
          <a:p>
            <a:r>
              <a:rPr lang="ru-RU" sz="1800" dirty="0"/>
              <a:t>Заполнение защитного сооружения и правила поведения в нем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1924" y="800100"/>
            <a:ext cx="8867775" cy="417195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500" dirty="0" smtClean="0"/>
              <a:t>В убежище (укрытие) люди должны приходить со средствами индивидуальной защиты, продуктами питания и личными документами. Нельзя приносить с собой громоздкие вещи, сильно пахнущие и воспламеняющиеся вещества, приводить домашних животных. 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500" dirty="0" smtClean="0"/>
              <a:t>Укрываемые должны строго выполнять все распоряжения личного состава звена по обслуживанию ЗС, соблюдать правила внутреннего распорядка оказывать помощь больным, инвалидам, женщинам и детям. Прием пищи желательно производить тогда, когда вентиляция отключена Предпочтительнее продукты без острых запахов и по возможности в защитной упаковке. 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500" dirty="0"/>
              <a:t>Для нормальных условий внутри убежища необходимо поддерживать </a:t>
            </a:r>
            <a:r>
              <a:rPr lang="ru-RU" sz="1500" dirty="0" smtClean="0"/>
              <a:t>                              определенную </a:t>
            </a:r>
            <a:r>
              <a:rPr lang="ru-RU" sz="1500" dirty="0"/>
              <a:t>температуру и влажность. Зимой температура не </a:t>
            </a:r>
            <a:r>
              <a:rPr lang="ru-RU" sz="1500" dirty="0" smtClean="0"/>
              <a:t>должна                                 </a:t>
            </a:r>
            <a:r>
              <a:rPr lang="ru-RU" sz="1500" dirty="0"/>
              <a:t>превышать 10 - 15° тепла, летом - 25 - 30°. Измеряют обычным термометром</a:t>
            </a:r>
            <a:r>
              <a:rPr lang="ru-RU" sz="1500" dirty="0" smtClean="0"/>
              <a:t>,                              </a:t>
            </a:r>
            <a:r>
              <a:rPr lang="ru-RU" sz="1500" dirty="0"/>
              <a:t>держа его на расстоянии 1 м от пола и 2 м от стен. Замеры делают при </a:t>
            </a:r>
            <a:r>
              <a:rPr lang="ru-RU" sz="1500" dirty="0" smtClean="0"/>
              <a:t>режиме                          </a:t>
            </a:r>
            <a:r>
              <a:rPr lang="ru-RU" sz="1500" dirty="0"/>
              <a:t>чистой вентиляции через каждые 4 ч, при режиме </a:t>
            </a:r>
            <a:r>
              <a:rPr lang="ru-RU" sz="1500" dirty="0" err="1"/>
              <a:t>фильтровентиляции</a:t>
            </a:r>
            <a:r>
              <a:rPr lang="ru-RU" sz="1500" dirty="0"/>
              <a:t> - через 2 ч. </a:t>
            </a:r>
            <a:r>
              <a:rPr lang="ru-RU" sz="1500" dirty="0" smtClean="0"/>
              <a:t>                  Влажность </a:t>
            </a:r>
            <a:r>
              <a:rPr lang="ru-RU" sz="1500" dirty="0"/>
              <a:t>воздуха определяют психрометром каждые 4 ч. Нормальной </a:t>
            </a:r>
            <a:r>
              <a:rPr lang="ru-RU" sz="1500" dirty="0" smtClean="0"/>
              <a:t>считается                 </a:t>
            </a:r>
            <a:r>
              <a:rPr lang="ru-RU" sz="1500" dirty="0"/>
              <a:t>влажность не выше 65 - 70%.</a:t>
            </a:r>
          </a:p>
        </p:txBody>
      </p:sp>
    </p:spTree>
    <p:extLst>
      <p:ext uri="{BB962C8B-B14F-4D97-AF65-F5344CB8AC3E}">
        <p14:creationId xmlns:p14="http://schemas.microsoft.com/office/powerpoint/2010/main" val="53964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095625" cy="30956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50" y="409575"/>
            <a:ext cx="8610600" cy="4407005"/>
          </a:xfrm>
        </p:spPr>
        <p:txBody>
          <a:bodyPr/>
          <a:lstStyle/>
          <a:p>
            <a:pPr marL="2432050" lvl="5" indent="0">
              <a:buNone/>
            </a:pPr>
            <a:r>
              <a:rPr lang="ru-RU" sz="1600" dirty="0"/>
              <a:t>В случае обнаружения проникновения вместе с воздухом ядовитых или отравляющих веществ укрываемые немедленно надевают средства защиты органов дыхания, а убежище переводится на режим </a:t>
            </a:r>
            <a:r>
              <a:rPr lang="ru-RU" sz="1600" dirty="0" err="1"/>
              <a:t>фильтровентиляции</a:t>
            </a:r>
            <a:r>
              <a:rPr lang="ru-RU" sz="1600" dirty="0"/>
              <a:t>. </a:t>
            </a:r>
            <a:endParaRPr lang="ru-RU" sz="1600" dirty="0" smtClean="0"/>
          </a:p>
          <a:p>
            <a:pPr marL="2432050" lvl="5" indent="0">
              <a:buNone/>
            </a:pPr>
            <a:endParaRPr lang="ru-RU" sz="1600" dirty="0"/>
          </a:p>
          <a:p>
            <a:pPr marL="146050" indent="0">
              <a:buNone/>
            </a:pPr>
            <a:r>
              <a:rPr lang="ru-RU" sz="1600" dirty="0" smtClean="0"/>
              <a:t>При </a:t>
            </a:r>
            <a:r>
              <a:rPr lang="ru-RU" sz="1600" dirty="0"/>
              <a:t>возникновении вблизи убежища пожаров или образовании опасных концентраций АХОВ защитное сооружение переводят на режим полной изоляции и включают установку регенерации воздуха, если такая имеется. </a:t>
            </a:r>
            <a:endParaRPr lang="ru-RU" sz="1600" dirty="0" smtClean="0"/>
          </a:p>
          <a:p>
            <a:pPr marL="146050" indent="0">
              <a:buNone/>
            </a:pPr>
            <a:r>
              <a:rPr lang="ru-RU" sz="1600" dirty="0" smtClean="0"/>
              <a:t>Время </a:t>
            </a:r>
            <a:r>
              <a:rPr lang="ru-RU" sz="1600" dirty="0"/>
              <a:t>пребывания укрываемых в защитных сооружениях определяется командиром звена по обслуживанию ЗС. Он устанавливает, кроме того, порядок действий и правила поведения при выходе из убежищ и укрытий.</a:t>
            </a:r>
          </a:p>
        </p:txBody>
      </p:sp>
    </p:spTree>
    <p:extLst>
      <p:ext uri="{BB962C8B-B14F-4D97-AF65-F5344CB8AC3E}">
        <p14:creationId xmlns:p14="http://schemas.microsoft.com/office/powerpoint/2010/main" val="260056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03" y="185300"/>
            <a:ext cx="6256200" cy="440700"/>
          </a:xfrm>
        </p:spPr>
        <p:txBody>
          <a:bodyPr/>
          <a:lstStyle/>
          <a:p>
            <a:r>
              <a:rPr lang="ru-RU" sz="2000" dirty="0"/>
              <a:t>Особенности заполнения и поведения людей при переуплотнении убежища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299" y="723900"/>
            <a:ext cx="8810625" cy="419100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В тех случаях, когда убежищ недостаточно, их заполнение может производиться с переуплотнением. Тогда людей размещают не только в основных отсеках, но и в коридорах, проходах, тамбурах-шлюзах. В подобных условиях пребывание в защитном сооружении должно быть непродолжительным. В результате значительного тепловыделения, увеличения влажности и содержания углекислого газа у людей возможны повышение температуры, учащение сердцебиения, головокружение и некоторые другие болезненные признаки. Поэтому следует всемерно ограничить им физическую нагрузку, усилить медицинское наблюдение за их здоровьем. В каждом отсеке должен действовать санитарный </a:t>
            </a:r>
            <a:r>
              <a:rPr lang="ru-RU" sz="1600" dirty="0" smtClean="0"/>
              <a:t>пост.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Важное значение приобретает строгий контроль за воздушной средой. Если в убежище температура воздуха ниже 30° тепла, концентрация углекислого газа не превышает 30 мг/м3 а кислорода содержится 17 % и более, то такие условия принято считать нормальными. При повышении температуры воздуха до 33°, концентрации углекислого газа до 50 - 70 мг/м и, соответственно, снижении содержания кислорода до 14 % уже необходимо ограничить физическую нагрузку укрываемых, усилить за ними медицинское наблюдение.</a:t>
            </a:r>
          </a:p>
        </p:txBody>
      </p:sp>
    </p:spTree>
    <p:extLst>
      <p:ext uri="{BB962C8B-B14F-4D97-AF65-F5344CB8AC3E}">
        <p14:creationId xmlns:p14="http://schemas.microsoft.com/office/powerpoint/2010/main" val="39792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" y="213875"/>
            <a:ext cx="6762749" cy="440700"/>
          </a:xfrm>
        </p:spPr>
        <p:txBody>
          <a:bodyPr/>
          <a:lstStyle/>
          <a:p>
            <a:r>
              <a:rPr lang="ru-RU" sz="1800" dirty="0"/>
              <a:t>Требования, предъявляемые к подвалам и другим заглубленным помещениям, для укрытия населения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3824" y="809625"/>
            <a:ext cx="8829675" cy="4333875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Заглубленные помещения подразделяются на следующие группы: </a:t>
            </a:r>
            <a:endParaRPr lang="ru-RU" sz="16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600" dirty="0" smtClean="0"/>
              <a:t>1 </a:t>
            </a:r>
            <a:r>
              <a:rPr lang="ru-RU" sz="1600" dirty="0"/>
              <a:t>группа - подвалы и цокольные этажи </a:t>
            </a:r>
            <a:r>
              <a:rPr lang="ru-RU" sz="1600" dirty="0" smtClean="0"/>
              <a:t>зданий, отвечающие требованиям;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600" dirty="0" smtClean="0"/>
              <a:t>2 </a:t>
            </a:r>
            <a:r>
              <a:rPr lang="ru-RU" sz="1600" dirty="0"/>
              <a:t>группа - гаражи, складские и другие помещения, расположенные в отдельно стоящих и подвальных этажах зданий и сооружениях, в том числе в торговых и развлекательных центрах; </a:t>
            </a:r>
            <a:endParaRPr lang="ru-RU" sz="16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600" dirty="0" smtClean="0"/>
              <a:t>3 </a:t>
            </a:r>
            <a:r>
              <a:rPr lang="ru-RU" sz="1600" dirty="0"/>
              <a:t>группа - транспортные сооружения городской инфраструктуры (автомобильные и железнодорожные (трамвайные) подземные тоннели, подземные переходы и т.п.); </a:t>
            </a:r>
            <a:endParaRPr lang="ru-RU" sz="16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600" dirty="0" smtClean="0"/>
              <a:t>4 </a:t>
            </a:r>
            <a:r>
              <a:rPr lang="ru-RU" sz="1600" dirty="0"/>
              <a:t>группа - подвалы и цокольные этажи зданий и сооружений, включая частный жилой сектор, не отвечающие </a:t>
            </a:r>
            <a:r>
              <a:rPr lang="ru-RU" sz="1600" dirty="0" smtClean="0"/>
              <a:t>требованиям; 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600" dirty="0" smtClean="0"/>
              <a:t>5 </a:t>
            </a:r>
            <a:r>
              <a:rPr lang="ru-RU" sz="1600" dirty="0"/>
              <a:t>группа - естественные укрытия (пещеры, горные выработки, овраги и т.п.), простейшие укрытия (щели открытые и перекрытые, приспособленные погреба, подполья и т.п.).</a:t>
            </a:r>
          </a:p>
        </p:txBody>
      </p:sp>
    </p:spTree>
    <p:extLst>
      <p:ext uri="{BB962C8B-B14F-4D97-AF65-F5344CB8AC3E}">
        <p14:creationId xmlns:p14="http://schemas.microsoft.com/office/powerpoint/2010/main" val="18956488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1485</Words>
  <Application>Microsoft Office PowerPoint</Application>
  <PresentationFormat>Экран (16:9)</PresentationFormat>
  <Paragraphs>84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White</vt:lpstr>
      <vt:lpstr>Тема 9 «Действия НФГО при дооборудовании и приведении в готовность защитных сооружений для наибольшей работающей смены работников университета» </vt:lpstr>
      <vt:lpstr>Вопрос первый  </vt:lpstr>
      <vt:lpstr>Порядок приведения защитных сооружений в готовность</vt:lpstr>
      <vt:lpstr>Вопрос второй </vt:lpstr>
      <vt:lpstr>Санитарно-технические требования к содержанию помещений</vt:lpstr>
      <vt:lpstr>Заполнение защитного сооружения и правила поведения в нем</vt:lpstr>
      <vt:lpstr>Презентация PowerPoint</vt:lpstr>
      <vt:lpstr>Особенности заполнения и поведения людей при переуплотнении убежища</vt:lpstr>
      <vt:lpstr>Требования, предъявляемые к подвалам и другим заглубленным помещениям, для укрытия населения</vt:lpstr>
      <vt:lpstr>Требования к заглубленным и другим помещениям подземного пространства 1-ой группы для укрытия населения </vt:lpstr>
      <vt:lpstr>Презентация PowerPoint</vt:lpstr>
      <vt:lpstr>Вопрос четвертый </vt:lpstr>
      <vt:lpstr>Презентация PowerPoint</vt:lpstr>
      <vt:lpstr>Правила поведения укрываемых в убежищах ГО: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260-2ПК</dc:creator>
  <cp:lastModifiedBy>260-2ПК</cp:lastModifiedBy>
  <cp:revision>25</cp:revision>
  <dcterms:modified xsi:type="dcterms:W3CDTF">2024-05-22T11:40:10Z</dcterms:modified>
</cp:coreProperties>
</file>