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7" r:id="rId2"/>
    <p:sldId id="331" r:id="rId3"/>
    <p:sldId id="258" r:id="rId4"/>
    <p:sldId id="261" r:id="rId5"/>
    <p:sldId id="262" r:id="rId6"/>
    <p:sldId id="325" r:id="rId7"/>
    <p:sldId id="263" r:id="rId8"/>
    <p:sldId id="276" r:id="rId9"/>
    <p:sldId id="317" r:id="rId10"/>
    <p:sldId id="309" r:id="rId11"/>
    <p:sldId id="272" r:id="rId12"/>
    <p:sldId id="269" r:id="rId13"/>
    <p:sldId id="277" r:id="rId14"/>
    <p:sldId id="324" r:id="rId15"/>
    <p:sldId id="300" r:id="rId16"/>
    <p:sldId id="264" r:id="rId17"/>
    <p:sldId id="288" r:id="rId18"/>
    <p:sldId id="290" r:id="rId19"/>
    <p:sldId id="319" r:id="rId20"/>
    <p:sldId id="296" r:id="rId21"/>
    <p:sldId id="298" r:id="rId22"/>
    <p:sldId id="299" r:id="rId23"/>
    <p:sldId id="301" r:id="rId24"/>
    <p:sldId id="302" r:id="rId25"/>
    <p:sldId id="327" r:id="rId26"/>
    <p:sldId id="312" r:id="rId27"/>
    <p:sldId id="306" r:id="rId28"/>
    <p:sldId id="315" r:id="rId29"/>
    <p:sldId id="313" r:id="rId30"/>
    <p:sldId id="330" r:id="rId31"/>
    <p:sldId id="329" r:id="rId32"/>
    <p:sldId id="310" r:id="rId33"/>
    <p:sldId id="323" r:id="rId34"/>
    <p:sldId id="260" r:id="rId3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D68DE04-5556-4482-8D5D-50B3E93293B1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8590D3DE-B306-46E8-9012-6F513325478B}">
      <dgm:prSet phldrT="[Текст]"/>
      <dgm:spPr/>
      <dgm:t>
        <a:bodyPr/>
        <a:lstStyle/>
        <a:p>
          <a:r>
            <a:rPr lang="ru-RU" b="1" dirty="0" smtClean="0"/>
            <a:t>1. Архитектура цифровой трансформации</a:t>
          </a:r>
          <a:endParaRPr lang="ru-RU" dirty="0"/>
        </a:p>
      </dgm:t>
    </dgm:pt>
    <dgm:pt modelId="{52AD7185-0C1D-4848-BF87-F5A400EA7392}" type="parTrans" cxnId="{1B093951-0812-44F5-B2EA-D1D882F721F6}">
      <dgm:prSet/>
      <dgm:spPr/>
      <dgm:t>
        <a:bodyPr/>
        <a:lstStyle/>
        <a:p>
          <a:endParaRPr lang="ru-RU"/>
        </a:p>
      </dgm:t>
    </dgm:pt>
    <dgm:pt modelId="{B39754B8-439A-4316-B51B-F0D74E867458}" type="sibTrans" cxnId="{1B093951-0812-44F5-B2EA-D1D882F721F6}">
      <dgm:prSet/>
      <dgm:spPr/>
      <dgm:t>
        <a:bodyPr/>
        <a:lstStyle/>
        <a:p>
          <a:endParaRPr lang="ru-RU"/>
        </a:p>
      </dgm:t>
    </dgm:pt>
    <dgm:pt modelId="{6E630970-5B51-4550-98F9-7BCBA3522305}">
      <dgm:prSet/>
      <dgm:spPr/>
      <dgm:t>
        <a:bodyPr/>
        <a:lstStyle/>
        <a:p>
          <a:r>
            <a:rPr lang="ru-RU" b="1" dirty="0" smtClean="0"/>
            <a:t>2. Развитие цифровых сервисов</a:t>
          </a:r>
          <a:endParaRPr lang="ru-RU" dirty="0" smtClean="0"/>
        </a:p>
      </dgm:t>
    </dgm:pt>
    <dgm:pt modelId="{E53E0B27-64BA-4973-8EC2-85945338CDA6}" type="parTrans" cxnId="{B66E139B-E4BD-4409-89B2-BA4E3C3E0581}">
      <dgm:prSet/>
      <dgm:spPr/>
      <dgm:t>
        <a:bodyPr/>
        <a:lstStyle/>
        <a:p>
          <a:endParaRPr lang="ru-RU"/>
        </a:p>
      </dgm:t>
    </dgm:pt>
    <dgm:pt modelId="{E0488137-D40D-4588-AEC0-3673C7BF8ECD}" type="sibTrans" cxnId="{B66E139B-E4BD-4409-89B2-BA4E3C3E0581}">
      <dgm:prSet/>
      <dgm:spPr/>
      <dgm:t>
        <a:bodyPr/>
        <a:lstStyle/>
        <a:p>
          <a:endParaRPr lang="ru-RU"/>
        </a:p>
      </dgm:t>
    </dgm:pt>
    <dgm:pt modelId="{D43F8395-74BF-407A-94FB-C32BECD0F57D}">
      <dgm:prSet/>
      <dgm:spPr/>
      <dgm:t>
        <a:bodyPr/>
        <a:lstStyle/>
        <a:p>
          <a:r>
            <a:rPr lang="ru-RU" b="1" dirty="0" smtClean="0"/>
            <a:t>3. Управление данными</a:t>
          </a:r>
          <a:endParaRPr lang="ru-RU" b="1" dirty="0"/>
        </a:p>
      </dgm:t>
    </dgm:pt>
    <dgm:pt modelId="{5E7F8AC8-E33A-407B-934C-87A36ED6DACF}" type="parTrans" cxnId="{0FDBF5F7-C7FA-4B1A-B648-55C05ABF985A}">
      <dgm:prSet/>
      <dgm:spPr/>
      <dgm:t>
        <a:bodyPr/>
        <a:lstStyle/>
        <a:p>
          <a:endParaRPr lang="ru-RU"/>
        </a:p>
      </dgm:t>
    </dgm:pt>
    <dgm:pt modelId="{94ED5958-06EE-4AA6-A545-2E2500E641EC}" type="sibTrans" cxnId="{0FDBF5F7-C7FA-4B1A-B648-55C05ABF985A}">
      <dgm:prSet/>
      <dgm:spPr/>
      <dgm:t>
        <a:bodyPr/>
        <a:lstStyle/>
        <a:p>
          <a:endParaRPr lang="ru-RU"/>
        </a:p>
      </dgm:t>
    </dgm:pt>
    <dgm:pt modelId="{B74DA32D-C6A4-4FEE-A679-4CBA01E80F00}">
      <dgm:prSet/>
      <dgm:spPr/>
      <dgm:t>
        <a:bodyPr/>
        <a:lstStyle/>
        <a:p>
          <a:r>
            <a:rPr lang="ru-RU" b="1" dirty="0" smtClean="0"/>
            <a:t>4. Модернизация инфраструктуры</a:t>
          </a:r>
          <a:endParaRPr lang="ru-RU" dirty="0"/>
        </a:p>
      </dgm:t>
    </dgm:pt>
    <dgm:pt modelId="{53D7E1BF-CA49-469E-96AE-BDA1291EAD25}" type="parTrans" cxnId="{0662491F-3201-4167-82A2-02250F2CC498}">
      <dgm:prSet/>
      <dgm:spPr/>
      <dgm:t>
        <a:bodyPr/>
        <a:lstStyle/>
        <a:p>
          <a:endParaRPr lang="ru-RU"/>
        </a:p>
      </dgm:t>
    </dgm:pt>
    <dgm:pt modelId="{FEDCBC31-AC4F-4157-A6AF-20643255EDB0}" type="sibTrans" cxnId="{0662491F-3201-4167-82A2-02250F2CC498}">
      <dgm:prSet/>
      <dgm:spPr/>
      <dgm:t>
        <a:bodyPr/>
        <a:lstStyle/>
        <a:p>
          <a:endParaRPr lang="ru-RU"/>
        </a:p>
      </dgm:t>
    </dgm:pt>
    <dgm:pt modelId="{04A2B810-52B4-4161-86E0-F698D27529FA}">
      <dgm:prSet/>
      <dgm:spPr/>
      <dgm:t>
        <a:bodyPr/>
        <a:lstStyle/>
        <a:p>
          <a:r>
            <a:rPr lang="ru-RU" b="1" dirty="0" smtClean="0"/>
            <a:t>5. Управление кадровым потенциалом</a:t>
          </a:r>
          <a:endParaRPr lang="ru-RU" dirty="0"/>
        </a:p>
      </dgm:t>
    </dgm:pt>
    <dgm:pt modelId="{4AEC60C4-9B0B-4DCE-BE4D-23FA8EE04E44}" type="parTrans" cxnId="{8F3F7595-7E45-453D-AF4E-FEE4CD3DDB61}">
      <dgm:prSet/>
      <dgm:spPr/>
      <dgm:t>
        <a:bodyPr/>
        <a:lstStyle/>
        <a:p>
          <a:endParaRPr lang="ru-RU"/>
        </a:p>
      </dgm:t>
    </dgm:pt>
    <dgm:pt modelId="{B835656F-C53F-46B8-B83C-A5162A3F276A}" type="sibTrans" cxnId="{8F3F7595-7E45-453D-AF4E-FEE4CD3DDB61}">
      <dgm:prSet/>
      <dgm:spPr/>
      <dgm:t>
        <a:bodyPr/>
        <a:lstStyle/>
        <a:p>
          <a:endParaRPr lang="ru-RU"/>
        </a:p>
      </dgm:t>
    </dgm:pt>
    <dgm:pt modelId="{ABAC6EE6-2067-4DAD-ADCE-E9C19E6DE96E}" type="pres">
      <dgm:prSet presAssocID="{BD68DE04-5556-4482-8D5D-50B3E93293B1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C159A546-C839-4B21-9C04-9AC23A7C2E39}" type="pres">
      <dgm:prSet presAssocID="{BD68DE04-5556-4482-8D5D-50B3E93293B1}" presName="Name1" presStyleCnt="0"/>
      <dgm:spPr/>
    </dgm:pt>
    <dgm:pt modelId="{D2FDD64A-E393-446F-899A-25AA18924D39}" type="pres">
      <dgm:prSet presAssocID="{BD68DE04-5556-4482-8D5D-50B3E93293B1}" presName="cycle" presStyleCnt="0"/>
      <dgm:spPr/>
    </dgm:pt>
    <dgm:pt modelId="{100DC30D-D6ED-4A26-979C-42DD733E44F2}" type="pres">
      <dgm:prSet presAssocID="{BD68DE04-5556-4482-8D5D-50B3E93293B1}" presName="srcNode" presStyleLbl="node1" presStyleIdx="0" presStyleCnt="5"/>
      <dgm:spPr/>
    </dgm:pt>
    <dgm:pt modelId="{AD5CEA7D-9AC5-487F-A117-4A76E8DE051F}" type="pres">
      <dgm:prSet presAssocID="{BD68DE04-5556-4482-8D5D-50B3E93293B1}" presName="conn" presStyleLbl="parChTrans1D2" presStyleIdx="0" presStyleCnt="1"/>
      <dgm:spPr/>
      <dgm:t>
        <a:bodyPr/>
        <a:lstStyle/>
        <a:p>
          <a:endParaRPr lang="ru-RU"/>
        </a:p>
      </dgm:t>
    </dgm:pt>
    <dgm:pt modelId="{5AFB0783-7273-4558-8F98-6A7837BF4DE1}" type="pres">
      <dgm:prSet presAssocID="{BD68DE04-5556-4482-8D5D-50B3E93293B1}" presName="extraNode" presStyleLbl="node1" presStyleIdx="0" presStyleCnt="5"/>
      <dgm:spPr/>
    </dgm:pt>
    <dgm:pt modelId="{7A8D30E6-5204-478D-BE1B-CD8AA6DCA7AD}" type="pres">
      <dgm:prSet presAssocID="{BD68DE04-5556-4482-8D5D-50B3E93293B1}" presName="dstNode" presStyleLbl="node1" presStyleIdx="0" presStyleCnt="5"/>
      <dgm:spPr/>
    </dgm:pt>
    <dgm:pt modelId="{EA6D784C-D771-4886-B534-B31BE7A88A5E}" type="pres">
      <dgm:prSet presAssocID="{8590D3DE-B306-46E8-9012-6F513325478B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163957-5AFE-4E86-8175-954F64FA0F23}" type="pres">
      <dgm:prSet presAssocID="{8590D3DE-B306-46E8-9012-6F513325478B}" presName="accent_1" presStyleCnt="0"/>
      <dgm:spPr/>
    </dgm:pt>
    <dgm:pt modelId="{D2D752AD-9096-4E9C-A0E4-558B46A7E5A4}" type="pres">
      <dgm:prSet presAssocID="{8590D3DE-B306-46E8-9012-6F513325478B}" presName="accentRepeatNode" presStyleLbl="solidFgAcc1" presStyleIdx="0" presStyleCnt="5"/>
      <dgm:spPr/>
    </dgm:pt>
    <dgm:pt modelId="{3AB61034-52F0-430E-B609-2411034E618A}" type="pres">
      <dgm:prSet presAssocID="{6E630970-5B51-4550-98F9-7BCBA3522305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855661-717C-4D51-8427-6AFAB5B27994}" type="pres">
      <dgm:prSet presAssocID="{6E630970-5B51-4550-98F9-7BCBA3522305}" presName="accent_2" presStyleCnt="0"/>
      <dgm:spPr/>
    </dgm:pt>
    <dgm:pt modelId="{7E6D15E5-F553-4CA3-A106-803C65BF4E81}" type="pres">
      <dgm:prSet presAssocID="{6E630970-5B51-4550-98F9-7BCBA3522305}" presName="accentRepeatNode" presStyleLbl="solidFgAcc1" presStyleIdx="1" presStyleCnt="5"/>
      <dgm:spPr/>
    </dgm:pt>
    <dgm:pt modelId="{3CCC74FF-04D2-4E3D-BF31-AB28B02347D8}" type="pres">
      <dgm:prSet presAssocID="{D43F8395-74BF-407A-94FB-C32BECD0F57D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1F2FDA-1C78-42ED-8FCF-274B773FB64D}" type="pres">
      <dgm:prSet presAssocID="{D43F8395-74BF-407A-94FB-C32BECD0F57D}" presName="accent_3" presStyleCnt="0"/>
      <dgm:spPr/>
    </dgm:pt>
    <dgm:pt modelId="{908E7E62-FBF6-4951-8EEE-286C7DE9AC73}" type="pres">
      <dgm:prSet presAssocID="{D43F8395-74BF-407A-94FB-C32BECD0F57D}" presName="accentRepeatNode" presStyleLbl="solidFgAcc1" presStyleIdx="2" presStyleCnt="5"/>
      <dgm:spPr/>
    </dgm:pt>
    <dgm:pt modelId="{F70B037C-0DEA-4619-8B29-155FF28627E4}" type="pres">
      <dgm:prSet presAssocID="{B74DA32D-C6A4-4FEE-A679-4CBA01E80F00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437F02-6B6F-4ED1-A9B7-9413D15258A6}" type="pres">
      <dgm:prSet presAssocID="{B74DA32D-C6A4-4FEE-A679-4CBA01E80F00}" presName="accent_4" presStyleCnt="0"/>
      <dgm:spPr/>
    </dgm:pt>
    <dgm:pt modelId="{AE4255B1-39F1-499C-B55E-CF087EC3D424}" type="pres">
      <dgm:prSet presAssocID="{B74DA32D-C6A4-4FEE-A679-4CBA01E80F00}" presName="accentRepeatNode" presStyleLbl="solidFgAcc1" presStyleIdx="3" presStyleCnt="5"/>
      <dgm:spPr/>
    </dgm:pt>
    <dgm:pt modelId="{7E982ED2-18BD-4E13-A7B8-2B42CEBA882F}" type="pres">
      <dgm:prSet presAssocID="{04A2B810-52B4-4161-86E0-F698D27529FA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64CB1C-AADA-41D3-A10D-CF71C73B4B4C}" type="pres">
      <dgm:prSet presAssocID="{04A2B810-52B4-4161-86E0-F698D27529FA}" presName="accent_5" presStyleCnt="0"/>
      <dgm:spPr/>
    </dgm:pt>
    <dgm:pt modelId="{C7679AD0-97C6-424F-87ED-AEEC7EF2A7AC}" type="pres">
      <dgm:prSet presAssocID="{04A2B810-52B4-4161-86E0-F698D27529FA}" presName="accentRepeatNode" presStyleLbl="solidFgAcc1" presStyleIdx="4" presStyleCnt="5"/>
      <dgm:spPr/>
    </dgm:pt>
  </dgm:ptLst>
  <dgm:cxnLst>
    <dgm:cxn modelId="{1B093951-0812-44F5-B2EA-D1D882F721F6}" srcId="{BD68DE04-5556-4482-8D5D-50B3E93293B1}" destId="{8590D3DE-B306-46E8-9012-6F513325478B}" srcOrd="0" destOrd="0" parTransId="{52AD7185-0C1D-4848-BF87-F5A400EA7392}" sibTransId="{B39754B8-439A-4316-B51B-F0D74E867458}"/>
    <dgm:cxn modelId="{B66E139B-E4BD-4409-89B2-BA4E3C3E0581}" srcId="{BD68DE04-5556-4482-8D5D-50B3E93293B1}" destId="{6E630970-5B51-4550-98F9-7BCBA3522305}" srcOrd="1" destOrd="0" parTransId="{E53E0B27-64BA-4973-8EC2-85945338CDA6}" sibTransId="{E0488137-D40D-4588-AEC0-3673C7BF8ECD}"/>
    <dgm:cxn modelId="{648FC36B-F2AC-4939-8FFF-DE1FE2717A5D}" type="presOf" srcId="{04A2B810-52B4-4161-86E0-F698D27529FA}" destId="{7E982ED2-18BD-4E13-A7B8-2B42CEBA882F}" srcOrd="0" destOrd="0" presId="urn:microsoft.com/office/officeart/2008/layout/VerticalCurvedList"/>
    <dgm:cxn modelId="{C86CE4D4-9DC9-4888-BC88-5936FE534533}" type="presOf" srcId="{B39754B8-439A-4316-B51B-F0D74E867458}" destId="{AD5CEA7D-9AC5-487F-A117-4A76E8DE051F}" srcOrd="0" destOrd="0" presId="urn:microsoft.com/office/officeart/2008/layout/VerticalCurvedList"/>
    <dgm:cxn modelId="{4E0237B0-D0D9-4DB6-840F-5CDC54296BEF}" type="presOf" srcId="{6E630970-5B51-4550-98F9-7BCBA3522305}" destId="{3AB61034-52F0-430E-B609-2411034E618A}" srcOrd="0" destOrd="0" presId="urn:microsoft.com/office/officeart/2008/layout/VerticalCurvedList"/>
    <dgm:cxn modelId="{479B6826-4A65-403F-8427-B47C8322ADD7}" type="presOf" srcId="{D43F8395-74BF-407A-94FB-C32BECD0F57D}" destId="{3CCC74FF-04D2-4E3D-BF31-AB28B02347D8}" srcOrd="0" destOrd="0" presId="urn:microsoft.com/office/officeart/2008/layout/VerticalCurvedList"/>
    <dgm:cxn modelId="{370726C7-F862-435B-A729-F329A8027A46}" type="presOf" srcId="{8590D3DE-B306-46E8-9012-6F513325478B}" destId="{EA6D784C-D771-4886-B534-B31BE7A88A5E}" srcOrd="0" destOrd="0" presId="urn:microsoft.com/office/officeart/2008/layout/VerticalCurvedList"/>
    <dgm:cxn modelId="{8F3F7595-7E45-453D-AF4E-FEE4CD3DDB61}" srcId="{BD68DE04-5556-4482-8D5D-50B3E93293B1}" destId="{04A2B810-52B4-4161-86E0-F698D27529FA}" srcOrd="4" destOrd="0" parTransId="{4AEC60C4-9B0B-4DCE-BE4D-23FA8EE04E44}" sibTransId="{B835656F-C53F-46B8-B83C-A5162A3F276A}"/>
    <dgm:cxn modelId="{0662491F-3201-4167-82A2-02250F2CC498}" srcId="{BD68DE04-5556-4482-8D5D-50B3E93293B1}" destId="{B74DA32D-C6A4-4FEE-A679-4CBA01E80F00}" srcOrd="3" destOrd="0" parTransId="{53D7E1BF-CA49-469E-96AE-BDA1291EAD25}" sibTransId="{FEDCBC31-AC4F-4157-A6AF-20643255EDB0}"/>
    <dgm:cxn modelId="{E1A6393C-7DE5-4FB7-BE71-A7EF9C03FA02}" type="presOf" srcId="{B74DA32D-C6A4-4FEE-A679-4CBA01E80F00}" destId="{F70B037C-0DEA-4619-8B29-155FF28627E4}" srcOrd="0" destOrd="0" presId="urn:microsoft.com/office/officeart/2008/layout/VerticalCurvedList"/>
    <dgm:cxn modelId="{4210E29E-0554-4412-A854-A798A65BDD64}" type="presOf" srcId="{BD68DE04-5556-4482-8D5D-50B3E93293B1}" destId="{ABAC6EE6-2067-4DAD-ADCE-E9C19E6DE96E}" srcOrd="0" destOrd="0" presId="urn:microsoft.com/office/officeart/2008/layout/VerticalCurvedList"/>
    <dgm:cxn modelId="{0FDBF5F7-C7FA-4B1A-B648-55C05ABF985A}" srcId="{BD68DE04-5556-4482-8D5D-50B3E93293B1}" destId="{D43F8395-74BF-407A-94FB-C32BECD0F57D}" srcOrd="2" destOrd="0" parTransId="{5E7F8AC8-E33A-407B-934C-87A36ED6DACF}" sibTransId="{94ED5958-06EE-4AA6-A545-2E2500E641EC}"/>
    <dgm:cxn modelId="{C2806E0C-CE37-4629-B632-2736C66EE4AE}" type="presParOf" srcId="{ABAC6EE6-2067-4DAD-ADCE-E9C19E6DE96E}" destId="{C159A546-C839-4B21-9C04-9AC23A7C2E39}" srcOrd="0" destOrd="0" presId="urn:microsoft.com/office/officeart/2008/layout/VerticalCurvedList"/>
    <dgm:cxn modelId="{60327126-01EF-4314-A6CC-E825E7E3EB8E}" type="presParOf" srcId="{C159A546-C839-4B21-9C04-9AC23A7C2E39}" destId="{D2FDD64A-E393-446F-899A-25AA18924D39}" srcOrd="0" destOrd="0" presId="urn:microsoft.com/office/officeart/2008/layout/VerticalCurvedList"/>
    <dgm:cxn modelId="{D53D0D03-E5C4-4378-89B6-4558CC5040A4}" type="presParOf" srcId="{D2FDD64A-E393-446F-899A-25AA18924D39}" destId="{100DC30D-D6ED-4A26-979C-42DD733E44F2}" srcOrd="0" destOrd="0" presId="urn:microsoft.com/office/officeart/2008/layout/VerticalCurvedList"/>
    <dgm:cxn modelId="{68B75F25-6F1B-41C4-91B7-89FFB05E40B5}" type="presParOf" srcId="{D2FDD64A-E393-446F-899A-25AA18924D39}" destId="{AD5CEA7D-9AC5-487F-A117-4A76E8DE051F}" srcOrd="1" destOrd="0" presId="urn:microsoft.com/office/officeart/2008/layout/VerticalCurvedList"/>
    <dgm:cxn modelId="{39311227-58C3-426D-A6D8-D40A32214D0F}" type="presParOf" srcId="{D2FDD64A-E393-446F-899A-25AA18924D39}" destId="{5AFB0783-7273-4558-8F98-6A7837BF4DE1}" srcOrd="2" destOrd="0" presId="urn:microsoft.com/office/officeart/2008/layout/VerticalCurvedList"/>
    <dgm:cxn modelId="{9ADB86C2-7528-4DC2-AAE1-B29035DE7BF0}" type="presParOf" srcId="{D2FDD64A-E393-446F-899A-25AA18924D39}" destId="{7A8D30E6-5204-478D-BE1B-CD8AA6DCA7AD}" srcOrd="3" destOrd="0" presId="urn:microsoft.com/office/officeart/2008/layout/VerticalCurvedList"/>
    <dgm:cxn modelId="{C4CCEC95-B2C9-4C3D-A439-21386EB7FD75}" type="presParOf" srcId="{C159A546-C839-4B21-9C04-9AC23A7C2E39}" destId="{EA6D784C-D771-4886-B534-B31BE7A88A5E}" srcOrd="1" destOrd="0" presId="urn:microsoft.com/office/officeart/2008/layout/VerticalCurvedList"/>
    <dgm:cxn modelId="{0CFD2233-FDCD-4B84-A340-8ADD32F14D74}" type="presParOf" srcId="{C159A546-C839-4B21-9C04-9AC23A7C2E39}" destId="{44163957-5AFE-4E86-8175-954F64FA0F23}" srcOrd="2" destOrd="0" presId="urn:microsoft.com/office/officeart/2008/layout/VerticalCurvedList"/>
    <dgm:cxn modelId="{F34E98C6-A092-44D7-8E86-71836D96C8F6}" type="presParOf" srcId="{44163957-5AFE-4E86-8175-954F64FA0F23}" destId="{D2D752AD-9096-4E9C-A0E4-558B46A7E5A4}" srcOrd="0" destOrd="0" presId="urn:microsoft.com/office/officeart/2008/layout/VerticalCurvedList"/>
    <dgm:cxn modelId="{8E3BE691-B54C-43A1-AC3E-DF250B00DD86}" type="presParOf" srcId="{C159A546-C839-4B21-9C04-9AC23A7C2E39}" destId="{3AB61034-52F0-430E-B609-2411034E618A}" srcOrd="3" destOrd="0" presId="urn:microsoft.com/office/officeart/2008/layout/VerticalCurvedList"/>
    <dgm:cxn modelId="{9F5892D1-1D89-4435-8119-A3918BB38C38}" type="presParOf" srcId="{C159A546-C839-4B21-9C04-9AC23A7C2E39}" destId="{4B855661-717C-4D51-8427-6AFAB5B27994}" srcOrd="4" destOrd="0" presId="urn:microsoft.com/office/officeart/2008/layout/VerticalCurvedList"/>
    <dgm:cxn modelId="{FE536EC9-8DC1-41E5-B962-5B5240DD3217}" type="presParOf" srcId="{4B855661-717C-4D51-8427-6AFAB5B27994}" destId="{7E6D15E5-F553-4CA3-A106-803C65BF4E81}" srcOrd="0" destOrd="0" presId="urn:microsoft.com/office/officeart/2008/layout/VerticalCurvedList"/>
    <dgm:cxn modelId="{5188FA47-F579-4DF7-818B-E04C7801BDF0}" type="presParOf" srcId="{C159A546-C839-4B21-9C04-9AC23A7C2E39}" destId="{3CCC74FF-04D2-4E3D-BF31-AB28B02347D8}" srcOrd="5" destOrd="0" presId="urn:microsoft.com/office/officeart/2008/layout/VerticalCurvedList"/>
    <dgm:cxn modelId="{CA76434F-E6EA-4B51-85CB-1B801965EC79}" type="presParOf" srcId="{C159A546-C839-4B21-9C04-9AC23A7C2E39}" destId="{251F2FDA-1C78-42ED-8FCF-274B773FB64D}" srcOrd="6" destOrd="0" presId="urn:microsoft.com/office/officeart/2008/layout/VerticalCurvedList"/>
    <dgm:cxn modelId="{7D1F4931-3E2D-4683-B07F-A0CFA0D137DE}" type="presParOf" srcId="{251F2FDA-1C78-42ED-8FCF-274B773FB64D}" destId="{908E7E62-FBF6-4951-8EEE-286C7DE9AC73}" srcOrd="0" destOrd="0" presId="urn:microsoft.com/office/officeart/2008/layout/VerticalCurvedList"/>
    <dgm:cxn modelId="{97F85E15-0E42-44D7-8760-F7BBF9E10F67}" type="presParOf" srcId="{C159A546-C839-4B21-9C04-9AC23A7C2E39}" destId="{F70B037C-0DEA-4619-8B29-155FF28627E4}" srcOrd="7" destOrd="0" presId="urn:microsoft.com/office/officeart/2008/layout/VerticalCurvedList"/>
    <dgm:cxn modelId="{62DB07EB-E601-4DBC-8952-3C3189B45CA7}" type="presParOf" srcId="{C159A546-C839-4B21-9C04-9AC23A7C2E39}" destId="{A8437F02-6B6F-4ED1-A9B7-9413D15258A6}" srcOrd="8" destOrd="0" presId="urn:microsoft.com/office/officeart/2008/layout/VerticalCurvedList"/>
    <dgm:cxn modelId="{47FF01D9-A144-4533-A80F-703C401BD9F1}" type="presParOf" srcId="{A8437F02-6B6F-4ED1-A9B7-9413D15258A6}" destId="{AE4255B1-39F1-499C-B55E-CF087EC3D424}" srcOrd="0" destOrd="0" presId="urn:microsoft.com/office/officeart/2008/layout/VerticalCurvedList"/>
    <dgm:cxn modelId="{F0793B91-DF39-421F-91BE-A746967295B2}" type="presParOf" srcId="{C159A546-C839-4B21-9C04-9AC23A7C2E39}" destId="{7E982ED2-18BD-4E13-A7B8-2B42CEBA882F}" srcOrd="9" destOrd="0" presId="urn:microsoft.com/office/officeart/2008/layout/VerticalCurvedList"/>
    <dgm:cxn modelId="{1D4A08EF-2EE1-4DD7-AE01-FA118836C694}" type="presParOf" srcId="{C159A546-C839-4B21-9C04-9AC23A7C2E39}" destId="{1664CB1C-AADA-41D3-A10D-CF71C73B4B4C}" srcOrd="10" destOrd="0" presId="urn:microsoft.com/office/officeart/2008/layout/VerticalCurvedList"/>
    <dgm:cxn modelId="{18E765A8-45EB-439E-99CB-9C202C701A33}" type="presParOf" srcId="{1664CB1C-AADA-41D3-A10D-CF71C73B4B4C}" destId="{C7679AD0-97C6-424F-87ED-AEEC7EF2A7A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1C968C2-0513-4243-A7B7-A09B0F073138}" type="doc">
      <dgm:prSet loTypeId="urn:microsoft.com/office/officeart/2005/8/layout/hList9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2999A9E-C1D9-471B-97AA-3D8644461E56}">
      <dgm:prSet phldrT="[Текст]"/>
      <dgm:spPr/>
      <dgm:t>
        <a:bodyPr/>
        <a:lstStyle/>
        <a:p>
          <a:r>
            <a:rPr lang="ru-RU" dirty="0" smtClean="0"/>
            <a:t>57%</a:t>
          </a:r>
          <a:endParaRPr lang="ru-RU" dirty="0"/>
        </a:p>
      </dgm:t>
    </dgm:pt>
    <dgm:pt modelId="{BE3E818D-C609-4E19-A02E-38F275FC5133}" type="parTrans" cxnId="{BE8FE0BB-D3A2-46DE-98DD-9D931613A25B}">
      <dgm:prSet/>
      <dgm:spPr/>
      <dgm:t>
        <a:bodyPr/>
        <a:lstStyle/>
        <a:p>
          <a:endParaRPr lang="ru-RU"/>
        </a:p>
      </dgm:t>
    </dgm:pt>
    <dgm:pt modelId="{08DCCBE7-2CD0-4A57-8205-762471AD67D5}" type="sibTrans" cxnId="{BE8FE0BB-D3A2-46DE-98DD-9D931613A25B}">
      <dgm:prSet/>
      <dgm:spPr/>
      <dgm:t>
        <a:bodyPr/>
        <a:lstStyle/>
        <a:p>
          <a:endParaRPr lang="ru-RU"/>
        </a:p>
      </dgm:t>
    </dgm:pt>
    <dgm:pt modelId="{0E7B2E8B-40C6-4231-B26E-35F82B16A38D}">
      <dgm:prSet phldrT="[Текст]" custT="1"/>
      <dgm:spPr/>
      <dgm:t>
        <a:bodyPr/>
        <a:lstStyle/>
        <a:p>
          <a:r>
            <a:rPr lang="ru-RU" sz="1100" dirty="0" smtClean="0"/>
            <a:t>ООВО имеют соответствующее и доступное для использования обучающимися </a:t>
          </a:r>
          <a:r>
            <a:rPr lang="ru-RU" sz="1100" b="1" dirty="0" smtClean="0"/>
            <a:t>ПО для научных исследований</a:t>
          </a:r>
          <a:endParaRPr lang="ru-RU" sz="1100" b="1" dirty="0"/>
        </a:p>
      </dgm:t>
    </dgm:pt>
    <dgm:pt modelId="{FF7651D5-FFB7-4517-B4A8-284D60F654C0}" type="parTrans" cxnId="{48C6DB22-B1D4-4B5B-AB11-C4F7790FEF7F}">
      <dgm:prSet/>
      <dgm:spPr/>
      <dgm:t>
        <a:bodyPr/>
        <a:lstStyle/>
        <a:p>
          <a:endParaRPr lang="ru-RU"/>
        </a:p>
      </dgm:t>
    </dgm:pt>
    <dgm:pt modelId="{2053D254-DEA4-4F86-A944-05F64309688F}" type="sibTrans" cxnId="{48C6DB22-B1D4-4B5B-AB11-C4F7790FEF7F}">
      <dgm:prSet/>
      <dgm:spPr/>
      <dgm:t>
        <a:bodyPr/>
        <a:lstStyle/>
        <a:p>
          <a:endParaRPr lang="ru-RU"/>
        </a:p>
      </dgm:t>
    </dgm:pt>
    <dgm:pt modelId="{BF156A98-9443-4A78-B41E-56F3DB4FFA0B}">
      <dgm:prSet phldrT="[Текст]"/>
      <dgm:spPr/>
      <dgm:t>
        <a:bodyPr/>
        <a:lstStyle/>
        <a:p>
          <a:r>
            <a:rPr lang="ru-RU" dirty="0" smtClean="0"/>
            <a:t>51%</a:t>
          </a:r>
          <a:endParaRPr lang="ru-RU" dirty="0"/>
        </a:p>
      </dgm:t>
    </dgm:pt>
    <dgm:pt modelId="{52A1A4FD-65D8-4A9E-9832-AE87BA930F2B}" type="parTrans" cxnId="{D68EED3D-474F-47F4-870C-E93F075EDC21}">
      <dgm:prSet/>
      <dgm:spPr/>
      <dgm:t>
        <a:bodyPr/>
        <a:lstStyle/>
        <a:p>
          <a:endParaRPr lang="ru-RU"/>
        </a:p>
      </dgm:t>
    </dgm:pt>
    <dgm:pt modelId="{C0B00843-0E0A-48D5-9F1A-E0BF04FB4E01}" type="sibTrans" cxnId="{D68EED3D-474F-47F4-870C-E93F075EDC21}">
      <dgm:prSet/>
      <dgm:spPr/>
      <dgm:t>
        <a:bodyPr/>
        <a:lstStyle/>
        <a:p>
          <a:endParaRPr lang="ru-RU"/>
        </a:p>
      </dgm:t>
    </dgm:pt>
    <dgm:pt modelId="{D54BCDC9-B687-4FB1-9301-43116EEE5853}">
      <dgm:prSet phldrT="[Текст]" custT="1"/>
      <dgm:spPr/>
      <dgm:t>
        <a:bodyPr/>
        <a:lstStyle/>
        <a:p>
          <a:r>
            <a:rPr lang="ru-RU" sz="1100" dirty="0" smtClean="0"/>
            <a:t>ООВО имеют соответствующие и доступные для использования обучающимися </a:t>
          </a:r>
          <a:r>
            <a:rPr lang="ru-RU" sz="1100" b="1" dirty="0" smtClean="0"/>
            <a:t>виртуальные тренажеры</a:t>
          </a:r>
          <a:endParaRPr lang="ru-RU" sz="1100" b="1" dirty="0"/>
        </a:p>
      </dgm:t>
    </dgm:pt>
    <dgm:pt modelId="{4BC8E18A-4CDE-4CC6-BEC4-C0EA6A496C59}" type="sibTrans" cxnId="{4FCB42D6-1F58-4638-8B43-8A16546308FA}">
      <dgm:prSet/>
      <dgm:spPr/>
      <dgm:t>
        <a:bodyPr/>
        <a:lstStyle/>
        <a:p>
          <a:endParaRPr lang="ru-RU"/>
        </a:p>
      </dgm:t>
    </dgm:pt>
    <dgm:pt modelId="{70AA2301-19BF-4BF1-8451-A472D8D78CA4}" type="parTrans" cxnId="{4FCB42D6-1F58-4638-8B43-8A16546308FA}">
      <dgm:prSet/>
      <dgm:spPr/>
      <dgm:t>
        <a:bodyPr/>
        <a:lstStyle/>
        <a:p>
          <a:endParaRPr lang="ru-RU"/>
        </a:p>
      </dgm:t>
    </dgm:pt>
    <dgm:pt modelId="{3F614782-0113-43A7-9611-764E29B13CF4}" type="pres">
      <dgm:prSet presAssocID="{31C968C2-0513-4243-A7B7-A09B0F073138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8EF84BB1-1EB6-43FF-92FB-7FD46A629E08}" type="pres">
      <dgm:prSet presAssocID="{02999A9E-C1D9-471B-97AA-3D8644461E56}" presName="posSpace" presStyleCnt="0"/>
      <dgm:spPr/>
    </dgm:pt>
    <dgm:pt modelId="{DD996A29-7A37-43A0-A15D-CF4A6AE386EB}" type="pres">
      <dgm:prSet presAssocID="{02999A9E-C1D9-471B-97AA-3D8644461E56}" presName="vertFlow" presStyleCnt="0"/>
      <dgm:spPr/>
    </dgm:pt>
    <dgm:pt modelId="{AF42B018-361F-406A-B22C-D7EB3A26D9D5}" type="pres">
      <dgm:prSet presAssocID="{02999A9E-C1D9-471B-97AA-3D8644461E56}" presName="topSpace" presStyleCnt="0"/>
      <dgm:spPr/>
    </dgm:pt>
    <dgm:pt modelId="{B3FBC4BC-2014-4614-9E54-3F83186B2D31}" type="pres">
      <dgm:prSet presAssocID="{02999A9E-C1D9-471B-97AA-3D8644461E56}" presName="firstComp" presStyleCnt="0"/>
      <dgm:spPr/>
    </dgm:pt>
    <dgm:pt modelId="{D5E9DC35-6C9C-4A39-9021-1C621C84FACA}" type="pres">
      <dgm:prSet presAssocID="{02999A9E-C1D9-471B-97AA-3D8644461E56}" presName="firstChild" presStyleLbl="bgAccFollowNode1" presStyleIdx="0" presStyleCnt="2" custScaleX="118977" custScaleY="103020" custLinFactY="-13599" custLinFactNeighborX="18329" custLinFactNeighborY="-100000"/>
      <dgm:spPr/>
      <dgm:t>
        <a:bodyPr/>
        <a:lstStyle/>
        <a:p>
          <a:endParaRPr lang="ru-RU"/>
        </a:p>
      </dgm:t>
    </dgm:pt>
    <dgm:pt modelId="{4D8387BC-C686-41D8-B6AB-90DE8B466FBE}" type="pres">
      <dgm:prSet presAssocID="{02999A9E-C1D9-471B-97AA-3D8644461E56}" presName="firstChildTx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15384C-D4D0-48FF-BDF7-0F8611CCFD24}" type="pres">
      <dgm:prSet presAssocID="{02999A9E-C1D9-471B-97AA-3D8644461E56}" presName="negSpace" presStyleCnt="0"/>
      <dgm:spPr/>
    </dgm:pt>
    <dgm:pt modelId="{74CE1F34-4D86-474F-997F-88EEC4606A7D}" type="pres">
      <dgm:prSet presAssocID="{02999A9E-C1D9-471B-97AA-3D8644461E56}" presName="circle" presStyleLbl="node1" presStyleIdx="0" presStyleCnt="2" custLinFactNeighborX="-20442" custLinFactNeighborY="-82764"/>
      <dgm:spPr/>
      <dgm:t>
        <a:bodyPr/>
        <a:lstStyle/>
        <a:p>
          <a:endParaRPr lang="ru-RU"/>
        </a:p>
      </dgm:t>
    </dgm:pt>
    <dgm:pt modelId="{FCDEB992-B6C0-46FF-ADCE-67ED110F4FCF}" type="pres">
      <dgm:prSet presAssocID="{08DCCBE7-2CD0-4A57-8205-762471AD67D5}" presName="transSpace" presStyleCnt="0"/>
      <dgm:spPr/>
    </dgm:pt>
    <dgm:pt modelId="{4BA7F6CE-B930-4D96-AEB6-F27A45B7BA35}" type="pres">
      <dgm:prSet presAssocID="{BF156A98-9443-4A78-B41E-56F3DB4FFA0B}" presName="posSpace" presStyleCnt="0"/>
      <dgm:spPr/>
    </dgm:pt>
    <dgm:pt modelId="{93EB6601-7CCC-4FA4-A77A-D942D1EC081B}" type="pres">
      <dgm:prSet presAssocID="{BF156A98-9443-4A78-B41E-56F3DB4FFA0B}" presName="vertFlow" presStyleCnt="0"/>
      <dgm:spPr/>
    </dgm:pt>
    <dgm:pt modelId="{114613AB-85FF-4766-A831-BB4D6A4023DE}" type="pres">
      <dgm:prSet presAssocID="{BF156A98-9443-4A78-B41E-56F3DB4FFA0B}" presName="topSpace" presStyleCnt="0"/>
      <dgm:spPr/>
    </dgm:pt>
    <dgm:pt modelId="{F87CA826-AE75-48F9-9A89-598DF089E585}" type="pres">
      <dgm:prSet presAssocID="{BF156A98-9443-4A78-B41E-56F3DB4FFA0B}" presName="firstComp" presStyleCnt="0"/>
      <dgm:spPr/>
    </dgm:pt>
    <dgm:pt modelId="{1CA801C1-47DD-4BB6-B75C-98F30C9D24B7}" type="pres">
      <dgm:prSet presAssocID="{BF156A98-9443-4A78-B41E-56F3DB4FFA0B}" presName="firstChild" presStyleLbl="bgAccFollowNode1" presStyleIdx="1" presStyleCnt="2" custScaleX="121672" custLinFactX="-58076" custLinFactNeighborX="-100000" custLinFactNeighborY="34202"/>
      <dgm:spPr/>
      <dgm:t>
        <a:bodyPr/>
        <a:lstStyle/>
        <a:p>
          <a:endParaRPr lang="ru-RU"/>
        </a:p>
      </dgm:t>
    </dgm:pt>
    <dgm:pt modelId="{E2CFD38A-A0BF-40F2-B39C-0BB7E6A04EC3}" type="pres">
      <dgm:prSet presAssocID="{BF156A98-9443-4A78-B41E-56F3DB4FFA0B}" presName="firstChildTx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36FD57-99D0-4D7D-81AC-861340C80A44}" type="pres">
      <dgm:prSet presAssocID="{BF156A98-9443-4A78-B41E-56F3DB4FFA0B}" presName="negSpace" presStyleCnt="0"/>
      <dgm:spPr/>
    </dgm:pt>
    <dgm:pt modelId="{313EA4AB-9754-42C5-9290-EE7E578D9559}" type="pres">
      <dgm:prSet presAssocID="{BF156A98-9443-4A78-B41E-56F3DB4FFA0B}" presName="circle" presStyleLbl="node1" presStyleIdx="1" presStyleCnt="2" custLinFactX="-100000" custLinFactNeighborX="-107712" custLinFactNeighborY="63703"/>
      <dgm:spPr/>
      <dgm:t>
        <a:bodyPr/>
        <a:lstStyle/>
        <a:p>
          <a:endParaRPr lang="ru-RU"/>
        </a:p>
      </dgm:t>
    </dgm:pt>
  </dgm:ptLst>
  <dgm:cxnLst>
    <dgm:cxn modelId="{4FCB42D6-1F58-4638-8B43-8A16546308FA}" srcId="{BF156A98-9443-4A78-B41E-56F3DB4FFA0B}" destId="{D54BCDC9-B687-4FB1-9301-43116EEE5853}" srcOrd="0" destOrd="0" parTransId="{70AA2301-19BF-4BF1-8451-A472D8D78CA4}" sibTransId="{4BC8E18A-4CDE-4CC6-BEC4-C0EA6A496C59}"/>
    <dgm:cxn modelId="{42D24586-0BF8-4939-8405-6558173EFA0E}" type="presOf" srcId="{0E7B2E8B-40C6-4231-B26E-35F82B16A38D}" destId="{D5E9DC35-6C9C-4A39-9021-1C621C84FACA}" srcOrd="0" destOrd="0" presId="urn:microsoft.com/office/officeart/2005/8/layout/hList9"/>
    <dgm:cxn modelId="{0B69E356-278A-415C-819A-31D61DF15D21}" type="presOf" srcId="{BF156A98-9443-4A78-B41E-56F3DB4FFA0B}" destId="{313EA4AB-9754-42C5-9290-EE7E578D9559}" srcOrd="0" destOrd="0" presId="urn:microsoft.com/office/officeart/2005/8/layout/hList9"/>
    <dgm:cxn modelId="{E9146C2A-9365-4495-860C-C478252D5FD2}" type="presOf" srcId="{0E7B2E8B-40C6-4231-B26E-35F82B16A38D}" destId="{4D8387BC-C686-41D8-B6AB-90DE8B466FBE}" srcOrd="1" destOrd="0" presId="urn:microsoft.com/office/officeart/2005/8/layout/hList9"/>
    <dgm:cxn modelId="{E2417253-A92B-42E7-9513-5B56D6361512}" type="presOf" srcId="{31C968C2-0513-4243-A7B7-A09B0F073138}" destId="{3F614782-0113-43A7-9611-764E29B13CF4}" srcOrd="0" destOrd="0" presId="urn:microsoft.com/office/officeart/2005/8/layout/hList9"/>
    <dgm:cxn modelId="{48C6DB22-B1D4-4B5B-AB11-C4F7790FEF7F}" srcId="{02999A9E-C1D9-471B-97AA-3D8644461E56}" destId="{0E7B2E8B-40C6-4231-B26E-35F82B16A38D}" srcOrd="0" destOrd="0" parTransId="{FF7651D5-FFB7-4517-B4A8-284D60F654C0}" sibTransId="{2053D254-DEA4-4F86-A944-05F64309688F}"/>
    <dgm:cxn modelId="{B7B3ACAE-9C42-4B2C-9682-C865260C045B}" type="presOf" srcId="{D54BCDC9-B687-4FB1-9301-43116EEE5853}" destId="{E2CFD38A-A0BF-40F2-B39C-0BB7E6A04EC3}" srcOrd="1" destOrd="0" presId="urn:microsoft.com/office/officeart/2005/8/layout/hList9"/>
    <dgm:cxn modelId="{8667E954-EFC3-4B86-9484-F76B5C82A985}" type="presOf" srcId="{D54BCDC9-B687-4FB1-9301-43116EEE5853}" destId="{1CA801C1-47DD-4BB6-B75C-98F30C9D24B7}" srcOrd="0" destOrd="0" presId="urn:microsoft.com/office/officeart/2005/8/layout/hList9"/>
    <dgm:cxn modelId="{D68EED3D-474F-47F4-870C-E93F075EDC21}" srcId="{31C968C2-0513-4243-A7B7-A09B0F073138}" destId="{BF156A98-9443-4A78-B41E-56F3DB4FFA0B}" srcOrd="1" destOrd="0" parTransId="{52A1A4FD-65D8-4A9E-9832-AE87BA930F2B}" sibTransId="{C0B00843-0E0A-48D5-9F1A-E0BF04FB4E01}"/>
    <dgm:cxn modelId="{BE8FE0BB-D3A2-46DE-98DD-9D931613A25B}" srcId="{31C968C2-0513-4243-A7B7-A09B0F073138}" destId="{02999A9E-C1D9-471B-97AA-3D8644461E56}" srcOrd="0" destOrd="0" parTransId="{BE3E818D-C609-4E19-A02E-38F275FC5133}" sibTransId="{08DCCBE7-2CD0-4A57-8205-762471AD67D5}"/>
    <dgm:cxn modelId="{6E7E91BD-3AF6-4A02-8727-B863ED634728}" type="presOf" srcId="{02999A9E-C1D9-471B-97AA-3D8644461E56}" destId="{74CE1F34-4D86-474F-997F-88EEC4606A7D}" srcOrd="0" destOrd="0" presId="urn:microsoft.com/office/officeart/2005/8/layout/hList9"/>
    <dgm:cxn modelId="{3C80A94B-3E18-49D2-A1FF-6A25812A1AEB}" type="presParOf" srcId="{3F614782-0113-43A7-9611-764E29B13CF4}" destId="{8EF84BB1-1EB6-43FF-92FB-7FD46A629E08}" srcOrd="0" destOrd="0" presId="urn:microsoft.com/office/officeart/2005/8/layout/hList9"/>
    <dgm:cxn modelId="{A43CE78A-5305-4FD8-9B37-5206F89D2052}" type="presParOf" srcId="{3F614782-0113-43A7-9611-764E29B13CF4}" destId="{DD996A29-7A37-43A0-A15D-CF4A6AE386EB}" srcOrd="1" destOrd="0" presId="urn:microsoft.com/office/officeart/2005/8/layout/hList9"/>
    <dgm:cxn modelId="{20072C35-7AB2-4BFE-BCF5-61A8B5FEBE46}" type="presParOf" srcId="{DD996A29-7A37-43A0-A15D-CF4A6AE386EB}" destId="{AF42B018-361F-406A-B22C-D7EB3A26D9D5}" srcOrd="0" destOrd="0" presId="urn:microsoft.com/office/officeart/2005/8/layout/hList9"/>
    <dgm:cxn modelId="{B628E0C5-5CBB-4F4E-A864-C04C5CBCB056}" type="presParOf" srcId="{DD996A29-7A37-43A0-A15D-CF4A6AE386EB}" destId="{B3FBC4BC-2014-4614-9E54-3F83186B2D31}" srcOrd="1" destOrd="0" presId="urn:microsoft.com/office/officeart/2005/8/layout/hList9"/>
    <dgm:cxn modelId="{7F55DEA1-4E8E-455A-B219-7C2BD8163FCD}" type="presParOf" srcId="{B3FBC4BC-2014-4614-9E54-3F83186B2D31}" destId="{D5E9DC35-6C9C-4A39-9021-1C621C84FACA}" srcOrd="0" destOrd="0" presId="urn:microsoft.com/office/officeart/2005/8/layout/hList9"/>
    <dgm:cxn modelId="{C4C6565B-8FC8-42AE-8E69-C0658FD46A42}" type="presParOf" srcId="{B3FBC4BC-2014-4614-9E54-3F83186B2D31}" destId="{4D8387BC-C686-41D8-B6AB-90DE8B466FBE}" srcOrd="1" destOrd="0" presId="urn:microsoft.com/office/officeart/2005/8/layout/hList9"/>
    <dgm:cxn modelId="{600C66B3-DC72-4FD1-91DE-ABBB42651F85}" type="presParOf" srcId="{3F614782-0113-43A7-9611-764E29B13CF4}" destId="{DC15384C-D4D0-48FF-BDF7-0F8611CCFD24}" srcOrd="2" destOrd="0" presId="urn:microsoft.com/office/officeart/2005/8/layout/hList9"/>
    <dgm:cxn modelId="{638E75A7-4946-4172-9C3F-D736921D4CF6}" type="presParOf" srcId="{3F614782-0113-43A7-9611-764E29B13CF4}" destId="{74CE1F34-4D86-474F-997F-88EEC4606A7D}" srcOrd="3" destOrd="0" presId="urn:microsoft.com/office/officeart/2005/8/layout/hList9"/>
    <dgm:cxn modelId="{3E25F103-5816-4A73-839B-9E7285B3C852}" type="presParOf" srcId="{3F614782-0113-43A7-9611-764E29B13CF4}" destId="{FCDEB992-B6C0-46FF-ADCE-67ED110F4FCF}" srcOrd="4" destOrd="0" presId="urn:microsoft.com/office/officeart/2005/8/layout/hList9"/>
    <dgm:cxn modelId="{6149B45A-231D-4F00-A54E-BE894BFFAAA1}" type="presParOf" srcId="{3F614782-0113-43A7-9611-764E29B13CF4}" destId="{4BA7F6CE-B930-4D96-AEB6-F27A45B7BA35}" srcOrd="5" destOrd="0" presId="urn:microsoft.com/office/officeart/2005/8/layout/hList9"/>
    <dgm:cxn modelId="{6FD7F3B2-9236-4B92-9C94-12269034DF31}" type="presParOf" srcId="{3F614782-0113-43A7-9611-764E29B13CF4}" destId="{93EB6601-7CCC-4FA4-A77A-D942D1EC081B}" srcOrd="6" destOrd="0" presId="urn:microsoft.com/office/officeart/2005/8/layout/hList9"/>
    <dgm:cxn modelId="{D02EDF7B-1A74-4E01-BFD7-FB565A319244}" type="presParOf" srcId="{93EB6601-7CCC-4FA4-A77A-D942D1EC081B}" destId="{114613AB-85FF-4766-A831-BB4D6A4023DE}" srcOrd="0" destOrd="0" presId="urn:microsoft.com/office/officeart/2005/8/layout/hList9"/>
    <dgm:cxn modelId="{DB76A43F-7334-460A-B48C-AC55005B0C6A}" type="presParOf" srcId="{93EB6601-7CCC-4FA4-A77A-D942D1EC081B}" destId="{F87CA826-AE75-48F9-9A89-598DF089E585}" srcOrd="1" destOrd="0" presId="urn:microsoft.com/office/officeart/2005/8/layout/hList9"/>
    <dgm:cxn modelId="{3174D5BA-0F8B-47F0-8EE3-0F719146161F}" type="presParOf" srcId="{F87CA826-AE75-48F9-9A89-598DF089E585}" destId="{1CA801C1-47DD-4BB6-B75C-98F30C9D24B7}" srcOrd="0" destOrd="0" presId="urn:microsoft.com/office/officeart/2005/8/layout/hList9"/>
    <dgm:cxn modelId="{3CEEAEF2-E789-4E7A-984E-A51394341AB6}" type="presParOf" srcId="{F87CA826-AE75-48F9-9A89-598DF089E585}" destId="{E2CFD38A-A0BF-40F2-B39C-0BB7E6A04EC3}" srcOrd="1" destOrd="0" presId="urn:microsoft.com/office/officeart/2005/8/layout/hList9"/>
    <dgm:cxn modelId="{E1BCBD39-D7FB-4A45-9C32-A57052C56011}" type="presParOf" srcId="{3F614782-0113-43A7-9611-764E29B13CF4}" destId="{AD36FD57-99D0-4D7D-81AC-861340C80A44}" srcOrd="7" destOrd="0" presId="urn:microsoft.com/office/officeart/2005/8/layout/hList9"/>
    <dgm:cxn modelId="{37EFB02E-28AF-46ED-8B68-2C48A20B519A}" type="presParOf" srcId="{3F614782-0113-43A7-9611-764E29B13CF4}" destId="{313EA4AB-9754-42C5-9290-EE7E578D9559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1C968C2-0513-4243-A7B7-A09B0F073138}" type="doc">
      <dgm:prSet loTypeId="urn:microsoft.com/office/officeart/2005/8/layout/hList9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2999A9E-C1D9-471B-97AA-3D8644461E56}">
      <dgm:prSet phldrT="[Текст]"/>
      <dgm:spPr/>
      <dgm:t>
        <a:bodyPr/>
        <a:lstStyle/>
        <a:p>
          <a:r>
            <a:rPr lang="en-US" dirty="0" smtClean="0"/>
            <a:t>42</a:t>
          </a:r>
          <a:r>
            <a:rPr lang="ru-RU" dirty="0" smtClean="0"/>
            <a:t>%</a:t>
          </a:r>
          <a:endParaRPr lang="ru-RU" dirty="0"/>
        </a:p>
      </dgm:t>
    </dgm:pt>
    <dgm:pt modelId="{BE3E818D-C609-4E19-A02E-38F275FC5133}" type="parTrans" cxnId="{BE8FE0BB-D3A2-46DE-98DD-9D931613A25B}">
      <dgm:prSet/>
      <dgm:spPr/>
      <dgm:t>
        <a:bodyPr/>
        <a:lstStyle/>
        <a:p>
          <a:endParaRPr lang="ru-RU"/>
        </a:p>
      </dgm:t>
    </dgm:pt>
    <dgm:pt modelId="{08DCCBE7-2CD0-4A57-8205-762471AD67D5}" type="sibTrans" cxnId="{BE8FE0BB-D3A2-46DE-98DD-9D931613A25B}">
      <dgm:prSet/>
      <dgm:spPr/>
      <dgm:t>
        <a:bodyPr/>
        <a:lstStyle/>
        <a:p>
          <a:endParaRPr lang="ru-RU"/>
        </a:p>
      </dgm:t>
    </dgm:pt>
    <dgm:pt modelId="{0E7B2E8B-40C6-4231-B26E-35F82B16A38D}">
      <dgm:prSet phldrT="[Текст]" custT="1"/>
      <dgm:spPr/>
      <dgm:t>
        <a:bodyPr/>
        <a:lstStyle/>
        <a:p>
          <a:r>
            <a:rPr lang="ru-RU" sz="1100" b="1" dirty="0" smtClean="0"/>
            <a:t>ППС используют цифровые ресурсы </a:t>
          </a:r>
          <a:r>
            <a:rPr lang="ru-RU" sz="1100" dirty="0" smtClean="0"/>
            <a:t>для создания учебных материалов или модификации уже имеющихся</a:t>
          </a:r>
          <a:endParaRPr lang="ru-RU" sz="1100" b="1" dirty="0"/>
        </a:p>
      </dgm:t>
    </dgm:pt>
    <dgm:pt modelId="{FF7651D5-FFB7-4517-B4A8-284D60F654C0}" type="parTrans" cxnId="{48C6DB22-B1D4-4B5B-AB11-C4F7790FEF7F}">
      <dgm:prSet/>
      <dgm:spPr/>
      <dgm:t>
        <a:bodyPr/>
        <a:lstStyle/>
        <a:p>
          <a:endParaRPr lang="ru-RU"/>
        </a:p>
      </dgm:t>
    </dgm:pt>
    <dgm:pt modelId="{2053D254-DEA4-4F86-A944-05F64309688F}" type="sibTrans" cxnId="{48C6DB22-B1D4-4B5B-AB11-C4F7790FEF7F}">
      <dgm:prSet/>
      <dgm:spPr/>
      <dgm:t>
        <a:bodyPr/>
        <a:lstStyle/>
        <a:p>
          <a:endParaRPr lang="ru-RU"/>
        </a:p>
      </dgm:t>
    </dgm:pt>
    <dgm:pt modelId="{BF156A98-9443-4A78-B41E-56F3DB4FFA0B}">
      <dgm:prSet phldrT="[Текст]"/>
      <dgm:spPr/>
      <dgm:t>
        <a:bodyPr/>
        <a:lstStyle/>
        <a:p>
          <a:r>
            <a:rPr lang="ru-RU" dirty="0" smtClean="0"/>
            <a:t>23%</a:t>
          </a:r>
          <a:endParaRPr lang="ru-RU" dirty="0"/>
        </a:p>
      </dgm:t>
    </dgm:pt>
    <dgm:pt modelId="{52A1A4FD-65D8-4A9E-9832-AE87BA930F2B}" type="parTrans" cxnId="{D68EED3D-474F-47F4-870C-E93F075EDC21}">
      <dgm:prSet/>
      <dgm:spPr/>
      <dgm:t>
        <a:bodyPr/>
        <a:lstStyle/>
        <a:p>
          <a:endParaRPr lang="ru-RU"/>
        </a:p>
      </dgm:t>
    </dgm:pt>
    <dgm:pt modelId="{C0B00843-0E0A-48D5-9F1A-E0BF04FB4E01}" type="sibTrans" cxnId="{D68EED3D-474F-47F4-870C-E93F075EDC21}">
      <dgm:prSet/>
      <dgm:spPr/>
      <dgm:t>
        <a:bodyPr/>
        <a:lstStyle/>
        <a:p>
          <a:endParaRPr lang="ru-RU"/>
        </a:p>
      </dgm:t>
    </dgm:pt>
    <dgm:pt modelId="{D54BCDC9-B687-4FB1-9301-43116EEE5853}">
      <dgm:prSet phldrT="[Текст]" custT="1"/>
      <dgm:spPr/>
      <dgm:t>
        <a:bodyPr/>
        <a:lstStyle/>
        <a:p>
          <a:r>
            <a:rPr lang="ru-RU" sz="1200" b="1" dirty="0" smtClean="0"/>
            <a:t>ППС используют средства защиты информации </a:t>
          </a:r>
          <a:r>
            <a:rPr lang="ru-RU" sz="1200" dirty="0" smtClean="0"/>
            <a:t>в цифровой среде</a:t>
          </a:r>
          <a:endParaRPr lang="ru-RU" sz="1200" b="1" dirty="0"/>
        </a:p>
      </dgm:t>
    </dgm:pt>
    <dgm:pt modelId="{4BC8E18A-4CDE-4CC6-BEC4-C0EA6A496C59}" type="sibTrans" cxnId="{4FCB42D6-1F58-4638-8B43-8A16546308FA}">
      <dgm:prSet/>
      <dgm:spPr/>
      <dgm:t>
        <a:bodyPr/>
        <a:lstStyle/>
        <a:p>
          <a:endParaRPr lang="ru-RU"/>
        </a:p>
      </dgm:t>
    </dgm:pt>
    <dgm:pt modelId="{70AA2301-19BF-4BF1-8451-A472D8D78CA4}" type="parTrans" cxnId="{4FCB42D6-1F58-4638-8B43-8A16546308FA}">
      <dgm:prSet/>
      <dgm:spPr/>
      <dgm:t>
        <a:bodyPr/>
        <a:lstStyle/>
        <a:p>
          <a:endParaRPr lang="ru-RU"/>
        </a:p>
      </dgm:t>
    </dgm:pt>
    <dgm:pt modelId="{3F614782-0113-43A7-9611-764E29B13CF4}" type="pres">
      <dgm:prSet presAssocID="{31C968C2-0513-4243-A7B7-A09B0F073138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8EF84BB1-1EB6-43FF-92FB-7FD46A629E08}" type="pres">
      <dgm:prSet presAssocID="{02999A9E-C1D9-471B-97AA-3D8644461E56}" presName="posSpace" presStyleCnt="0"/>
      <dgm:spPr/>
    </dgm:pt>
    <dgm:pt modelId="{DD996A29-7A37-43A0-A15D-CF4A6AE386EB}" type="pres">
      <dgm:prSet presAssocID="{02999A9E-C1D9-471B-97AA-3D8644461E56}" presName="vertFlow" presStyleCnt="0"/>
      <dgm:spPr/>
    </dgm:pt>
    <dgm:pt modelId="{AF42B018-361F-406A-B22C-D7EB3A26D9D5}" type="pres">
      <dgm:prSet presAssocID="{02999A9E-C1D9-471B-97AA-3D8644461E56}" presName="topSpace" presStyleCnt="0"/>
      <dgm:spPr/>
    </dgm:pt>
    <dgm:pt modelId="{B3FBC4BC-2014-4614-9E54-3F83186B2D31}" type="pres">
      <dgm:prSet presAssocID="{02999A9E-C1D9-471B-97AA-3D8644461E56}" presName="firstComp" presStyleCnt="0"/>
      <dgm:spPr/>
    </dgm:pt>
    <dgm:pt modelId="{D5E9DC35-6C9C-4A39-9021-1C621C84FACA}" type="pres">
      <dgm:prSet presAssocID="{02999A9E-C1D9-471B-97AA-3D8644461E56}" presName="firstChild" presStyleLbl="bgAccFollowNode1" presStyleIdx="0" presStyleCnt="2" custScaleX="118977" custScaleY="103020" custLinFactY="-13599" custLinFactNeighborX="18329" custLinFactNeighborY="-100000"/>
      <dgm:spPr/>
      <dgm:t>
        <a:bodyPr/>
        <a:lstStyle/>
        <a:p>
          <a:endParaRPr lang="ru-RU"/>
        </a:p>
      </dgm:t>
    </dgm:pt>
    <dgm:pt modelId="{4D8387BC-C686-41D8-B6AB-90DE8B466FBE}" type="pres">
      <dgm:prSet presAssocID="{02999A9E-C1D9-471B-97AA-3D8644461E56}" presName="firstChildTx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15384C-D4D0-48FF-BDF7-0F8611CCFD24}" type="pres">
      <dgm:prSet presAssocID="{02999A9E-C1D9-471B-97AA-3D8644461E56}" presName="negSpace" presStyleCnt="0"/>
      <dgm:spPr/>
    </dgm:pt>
    <dgm:pt modelId="{74CE1F34-4D86-474F-997F-88EEC4606A7D}" type="pres">
      <dgm:prSet presAssocID="{02999A9E-C1D9-471B-97AA-3D8644461E56}" presName="circle" presStyleLbl="node1" presStyleIdx="0" presStyleCnt="2" custLinFactNeighborX="-20442" custLinFactNeighborY="-82764"/>
      <dgm:spPr/>
      <dgm:t>
        <a:bodyPr/>
        <a:lstStyle/>
        <a:p>
          <a:endParaRPr lang="ru-RU"/>
        </a:p>
      </dgm:t>
    </dgm:pt>
    <dgm:pt modelId="{FCDEB992-B6C0-46FF-ADCE-67ED110F4FCF}" type="pres">
      <dgm:prSet presAssocID="{08DCCBE7-2CD0-4A57-8205-762471AD67D5}" presName="transSpace" presStyleCnt="0"/>
      <dgm:spPr/>
    </dgm:pt>
    <dgm:pt modelId="{4BA7F6CE-B930-4D96-AEB6-F27A45B7BA35}" type="pres">
      <dgm:prSet presAssocID="{BF156A98-9443-4A78-B41E-56F3DB4FFA0B}" presName="posSpace" presStyleCnt="0"/>
      <dgm:spPr/>
    </dgm:pt>
    <dgm:pt modelId="{93EB6601-7CCC-4FA4-A77A-D942D1EC081B}" type="pres">
      <dgm:prSet presAssocID="{BF156A98-9443-4A78-B41E-56F3DB4FFA0B}" presName="vertFlow" presStyleCnt="0"/>
      <dgm:spPr/>
    </dgm:pt>
    <dgm:pt modelId="{114613AB-85FF-4766-A831-BB4D6A4023DE}" type="pres">
      <dgm:prSet presAssocID="{BF156A98-9443-4A78-B41E-56F3DB4FFA0B}" presName="topSpace" presStyleCnt="0"/>
      <dgm:spPr/>
    </dgm:pt>
    <dgm:pt modelId="{F87CA826-AE75-48F9-9A89-598DF089E585}" type="pres">
      <dgm:prSet presAssocID="{BF156A98-9443-4A78-B41E-56F3DB4FFA0B}" presName="firstComp" presStyleCnt="0"/>
      <dgm:spPr/>
    </dgm:pt>
    <dgm:pt modelId="{1CA801C1-47DD-4BB6-B75C-98F30C9D24B7}" type="pres">
      <dgm:prSet presAssocID="{BF156A98-9443-4A78-B41E-56F3DB4FFA0B}" presName="firstChild" presStyleLbl="bgAccFollowNode1" presStyleIdx="1" presStyleCnt="2" custScaleX="121672" custLinFactX="-58076" custLinFactNeighborX="-100000" custLinFactNeighborY="34202"/>
      <dgm:spPr/>
      <dgm:t>
        <a:bodyPr/>
        <a:lstStyle/>
        <a:p>
          <a:endParaRPr lang="ru-RU"/>
        </a:p>
      </dgm:t>
    </dgm:pt>
    <dgm:pt modelId="{E2CFD38A-A0BF-40F2-B39C-0BB7E6A04EC3}" type="pres">
      <dgm:prSet presAssocID="{BF156A98-9443-4A78-B41E-56F3DB4FFA0B}" presName="firstChildTx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36FD57-99D0-4D7D-81AC-861340C80A44}" type="pres">
      <dgm:prSet presAssocID="{BF156A98-9443-4A78-B41E-56F3DB4FFA0B}" presName="negSpace" presStyleCnt="0"/>
      <dgm:spPr/>
    </dgm:pt>
    <dgm:pt modelId="{313EA4AB-9754-42C5-9290-EE7E578D9559}" type="pres">
      <dgm:prSet presAssocID="{BF156A98-9443-4A78-B41E-56F3DB4FFA0B}" presName="circle" presStyleLbl="node1" presStyleIdx="1" presStyleCnt="2" custLinFactX="-100000" custLinFactNeighborX="-107712" custLinFactNeighborY="63703"/>
      <dgm:spPr/>
      <dgm:t>
        <a:bodyPr/>
        <a:lstStyle/>
        <a:p>
          <a:endParaRPr lang="ru-RU"/>
        </a:p>
      </dgm:t>
    </dgm:pt>
  </dgm:ptLst>
  <dgm:cxnLst>
    <dgm:cxn modelId="{4FCB42D6-1F58-4638-8B43-8A16546308FA}" srcId="{BF156A98-9443-4A78-B41E-56F3DB4FFA0B}" destId="{D54BCDC9-B687-4FB1-9301-43116EEE5853}" srcOrd="0" destOrd="0" parTransId="{70AA2301-19BF-4BF1-8451-A472D8D78CA4}" sibTransId="{4BC8E18A-4CDE-4CC6-BEC4-C0EA6A496C59}"/>
    <dgm:cxn modelId="{42D24586-0BF8-4939-8405-6558173EFA0E}" type="presOf" srcId="{0E7B2E8B-40C6-4231-B26E-35F82B16A38D}" destId="{D5E9DC35-6C9C-4A39-9021-1C621C84FACA}" srcOrd="0" destOrd="0" presId="urn:microsoft.com/office/officeart/2005/8/layout/hList9"/>
    <dgm:cxn modelId="{0B69E356-278A-415C-819A-31D61DF15D21}" type="presOf" srcId="{BF156A98-9443-4A78-B41E-56F3DB4FFA0B}" destId="{313EA4AB-9754-42C5-9290-EE7E578D9559}" srcOrd="0" destOrd="0" presId="urn:microsoft.com/office/officeart/2005/8/layout/hList9"/>
    <dgm:cxn modelId="{E9146C2A-9365-4495-860C-C478252D5FD2}" type="presOf" srcId="{0E7B2E8B-40C6-4231-B26E-35F82B16A38D}" destId="{4D8387BC-C686-41D8-B6AB-90DE8B466FBE}" srcOrd="1" destOrd="0" presId="urn:microsoft.com/office/officeart/2005/8/layout/hList9"/>
    <dgm:cxn modelId="{E2417253-A92B-42E7-9513-5B56D6361512}" type="presOf" srcId="{31C968C2-0513-4243-A7B7-A09B0F073138}" destId="{3F614782-0113-43A7-9611-764E29B13CF4}" srcOrd="0" destOrd="0" presId="urn:microsoft.com/office/officeart/2005/8/layout/hList9"/>
    <dgm:cxn modelId="{48C6DB22-B1D4-4B5B-AB11-C4F7790FEF7F}" srcId="{02999A9E-C1D9-471B-97AA-3D8644461E56}" destId="{0E7B2E8B-40C6-4231-B26E-35F82B16A38D}" srcOrd="0" destOrd="0" parTransId="{FF7651D5-FFB7-4517-B4A8-284D60F654C0}" sibTransId="{2053D254-DEA4-4F86-A944-05F64309688F}"/>
    <dgm:cxn modelId="{B7B3ACAE-9C42-4B2C-9682-C865260C045B}" type="presOf" srcId="{D54BCDC9-B687-4FB1-9301-43116EEE5853}" destId="{E2CFD38A-A0BF-40F2-B39C-0BB7E6A04EC3}" srcOrd="1" destOrd="0" presId="urn:microsoft.com/office/officeart/2005/8/layout/hList9"/>
    <dgm:cxn modelId="{8667E954-EFC3-4B86-9484-F76B5C82A985}" type="presOf" srcId="{D54BCDC9-B687-4FB1-9301-43116EEE5853}" destId="{1CA801C1-47DD-4BB6-B75C-98F30C9D24B7}" srcOrd="0" destOrd="0" presId="urn:microsoft.com/office/officeart/2005/8/layout/hList9"/>
    <dgm:cxn modelId="{D68EED3D-474F-47F4-870C-E93F075EDC21}" srcId="{31C968C2-0513-4243-A7B7-A09B0F073138}" destId="{BF156A98-9443-4A78-B41E-56F3DB4FFA0B}" srcOrd="1" destOrd="0" parTransId="{52A1A4FD-65D8-4A9E-9832-AE87BA930F2B}" sibTransId="{C0B00843-0E0A-48D5-9F1A-E0BF04FB4E01}"/>
    <dgm:cxn modelId="{BE8FE0BB-D3A2-46DE-98DD-9D931613A25B}" srcId="{31C968C2-0513-4243-A7B7-A09B0F073138}" destId="{02999A9E-C1D9-471B-97AA-3D8644461E56}" srcOrd="0" destOrd="0" parTransId="{BE3E818D-C609-4E19-A02E-38F275FC5133}" sibTransId="{08DCCBE7-2CD0-4A57-8205-762471AD67D5}"/>
    <dgm:cxn modelId="{6E7E91BD-3AF6-4A02-8727-B863ED634728}" type="presOf" srcId="{02999A9E-C1D9-471B-97AA-3D8644461E56}" destId="{74CE1F34-4D86-474F-997F-88EEC4606A7D}" srcOrd="0" destOrd="0" presId="urn:microsoft.com/office/officeart/2005/8/layout/hList9"/>
    <dgm:cxn modelId="{3C80A94B-3E18-49D2-A1FF-6A25812A1AEB}" type="presParOf" srcId="{3F614782-0113-43A7-9611-764E29B13CF4}" destId="{8EF84BB1-1EB6-43FF-92FB-7FD46A629E08}" srcOrd="0" destOrd="0" presId="urn:microsoft.com/office/officeart/2005/8/layout/hList9"/>
    <dgm:cxn modelId="{A43CE78A-5305-4FD8-9B37-5206F89D2052}" type="presParOf" srcId="{3F614782-0113-43A7-9611-764E29B13CF4}" destId="{DD996A29-7A37-43A0-A15D-CF4A6AE386EB}" srcOrd="1" destOrd="0" presId="urn:microsoft.com/office/officeart/2005/8/layout/hList9"/>
    <dgm:cxn modelId="{20072C35-7AB2-4BFE-BCF5-61A8B5FEBE46}" type="presParOf" srcId="{DD996A29-7A37-43A0-A15D-CF4A6AE386EB}" destId="{AF42B018-361F-406A-B22C-D7EB3A26D9D5}" srcOrd="0" destOrd="0" presId="urn:microsoft.com/office/officeart/2005/8/layout/hList9"/>
    <dgm:cxn modelId="{B628E0C5-5CBB-4F4E-A864-C04C5CBCB056}" type="presParOf" srcId="{DD996A29-7A37-43A0-A15D-CF4A6AE386EB}" destId="{B3FBC4BC-2014-4614-9E54-3F83186B2D31}" srcOrd="1" destOrd="0" presId="urn:microsoft.com/office/officeart/2005/8/layout/hList9"/>
    <dgm:cxn modelId="{7F55DEA1-4E8E-455A-B219-7C2BD8163FCD}" type="presParOf" srcId="{B3FBC4BC-2014-4614-9E54-3F83186B2D31}" destId="{D5E9DC35-6C9C-4A39-9021-1C621C84FACA}" srcOrd="0" destOrd="0" presId="urn:microsoft.com/office/officeart/2005/8/layout/hList9"/>
    <dgm:cxn modelId="{C4C6565B-8FC8-42AE-8E69-C0658FD46A42}" type="presParOf" srcId="{B3FBC4BC-2014-4614-9E54-3F83186B2D31}" destId="{4D8387BC-C686-41D8-B6AB-90DE8B466FBE}" srcOrd="1" destOrd="0" presId="urn:microsoft.com/office/officeart/2005/8/layout/hList9"/>
    <dgm:cxn modelId="{600C66B3-DC72-4FD1-91DE-ABBB42651F85}" type="presParOf" srcId="{3F614782-0113-43A7-9611-764E29B13CF4}" destId="{DC15384C-D4D0-48FF-BDF7-0F8611CCFD24}" srcOrd="2" destOrd="0" presId="urn:microsoft.com/office/officeart/2005/8/layout/hList9"/>
    <dgm:cxn modelId="{638E75A7-4946-4172-9C3F-D736921D4CF6}" type="presParOf" srcId="{3F614782-0113-43A7-9611-764E29B13CF4}" destId="{74CE1F34-4D86-474F-997F-88EEC4606A7D}" srcOrd="3" destOrd="0" presId="urn:microsoft.com/office/officeart/2005/8/layout/hList9"/>
    <dgm:cxn modelId="{3E25F103-5816-4A73-839B-9E7285B3C852}" type="presParOf" srcId="{3F614782-0113-43A7-9611-764E29B13CF4}" destId="{FCDEB992-B6C0-46FF-ADCE-67ED110F4FCF}" srcOrd="4" destOrd="0" presId="urn:microsoft.com/office/officeart/2005/8/layout/hList9"/>
    <dgm:cxn modelId="{6149B45A-231D-4F00-A54E-BE894BFFAAA1}" type="presParOf" srcId="{3F614782-0113-43A7-9611-764E29B13CF4}" destId="{4BA7F6CE-B930-4D96-AEB6-F27A45B7BA35}" srcOrd="5" destOrd="0" presId="urn:microsoft.com/office/officeart/2005/8/layout/hList9"/>
    <dgm:cxn modelId="{6FD7F3B2-9236-4B92-9C94-12269034DF31}" type="presParOf" srcId="{3F614782-0113-43A7-9611-764E29B13CF4}" destId="{93EB6601-7CCC-4FA4-A77A-D942D1EC081B}" srcOrd="6" destOrd="0" presId="urn:microsoft.com/office/officeart/2005/8/layout/hList9"/>
    <dgm:cxn modelId="{D02EDF7B-1A74-4E01-BFD7-FB565A319244}" type="presParOf" srcId="{93EB6601-7CCC-4FA4-A77A-D942D1EC081B}" destId="{114613AB-85FF-4766-A831-BB4D6A4023DE}" srcOrd="0" destOrd="0" presId="urn:microsoft.com/office/officeart/2005/8/layout/hList9"/>
    <dgm:cxn modelId="{DB76A43F-7334-460A-B48C-AC55005B0C6A}" type="presParOf" srcId="{93EB6601-7CCC-4FA4-A77A-D942D1EC081B}" destId="{F87CA826-AE75-48F9-9A89-598DF089E585}" srcOrd="1" destOrd="0" presId="urn:microsoft.com/office/officeart/2005/8/layout/hList9"/>
    <dgm:cxn modelId="{3174D5BA-0F8B-47F0-8EE3-0F719146161F}" type="presParOf" srcId="{F87CA826-AE75-48F9-9A89-598DF089E585}" destId="{1CA801C1-47DD-4BB6-B75C-98F30C9D24B7}" srcOrd="0" destOrd="0" presId="urn:microsoft.com/office/officeart/2005/8/layout/hList9"/>
    <dgm:cxn modelId="{3CEEAEF2-E789-4E7A-984E-A51394341AB6}" type="presParOf" srcId="{F87CA826-AE75-48F9-9A89-598DF089E585}" destId="{E2CFD38A-A0BF-40F2-B39C-0BB7E6A04EC3}" srcOrd="1" destOrd="0" presId="urn:microsoft.com/office/officeart/2005/8/layout/hList9"/>
    <dgm:cxn modelId="{E1BCBD39-D7FB-4A45-9C32-A57052C56011}" type="presParOf" srcId="{3F614782-0113-43A7-9611-764E29B13CF4}" destId="{AD36FD57-99D0-4D7D-81AC-861340C80A44}" srcOrd="7" destOrd="0" presId="urn:microsoft.com/office/officeart/2005/8/layout/hList9"/>
    <dgm:cxn modelId="{37EFB02E-28AF-46ED-8B68-2C48A20B519A}" type="presParOf" srcId="{3F614782-0113-43A7-9611-764E29B13CF4}" destId="{313EA4AB-9754-42C5-9290-EE7E578D9559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2D1E836-E606-4EE6-BC90-CED93F2B4399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C4F79FD-A3C5-4841-93DC-A1D7DE6F0FBD}">
      <dgm:prSet phldrT="[Текст]"/>
      <dgm:spPr/>
      <dgm:t>
        <a:bodyPr/>
        <a:lstStyle/>
        <a:p>
          <a:r>
            <a:rPr lang="ru-RU" b="1" dirty="0" smtClean="0"/>
            <a:t>1. </a:t>
          </a:r>
          <a:r>
            <a:rPr lang="ru-RU" b="1" dirty="0" err="1" smtClean="0"/>
            <a:t>Датахаб</a:t>
          </a:r>
          <a:endParaRPr lang="ru-RU" dirty="0"/>
        </a:p>
      </dgm:t>
    </dgm:pt>
    <dgm:pt modelId="{A5C0A2A5-A2DB-47E4-ABCF-EAA0A2F124E0}" type="parTrans" cxnId="{847B10AB-42E5-4599-9923-F166464AA34C}">
      <dgm:prSet/>
      <dgm:spPr/>
      <dgm:t>
        <a:bodyPr/>
        <a:lstStyle/>
        <a:p>
          <a:endParaRPr lang="ru-RU"/>
        </a:p>
      </dgm:t>
    </dgm:pt>
    <dgm:pt modelId="{2563254A-9D15-4E23-8D8B-8322E3E71CCF}" type="sibTrans" cxnId="{847B10AB-42E5-4599-9923-F166464AA34C}">
      <dgm:prSet/>
      <dgm:spPr/>
      <dgm:t>
        <a:bodyPr/>
        <a:lstStyle/>
        <a:p>
          <a:endParaRPr lang="ru-RU"/>
        </a:p>
      </dgm:t>
    </dgm:pt>
    <dgm:pt modelId="{2D8E07EA-69B3-4CDF-BCF8-FE6CFD4F2E1D}">
      <dgm:prSet phldrT="[Текст]" custT="1"/>
      <dgm:spPr/>
      <dgm:t>
        <a:bodyPr/>
        <a:lstStyle/>
        <a:p>
          <a:r>
            <a:rPr lang="ru-RU" sz="1200" dirty="0" smtClean="0"/>
            <a:t>Система управления данными сферы науки и высшего образования для принятия управленческих решений</a:t>
          </a:r>
          <a:endParaRPr lang="ru-RU" sz="1200" dirty="0"/>
        </a:p>
      </dgm:t>
    </dgm:pt>
    <dgm:pt modelId="{92EFCC40-8B97-4943-A510-96DC2934C869}" type="parTrans" cxnId="{C1F11500-0215-4F0B-BF36-57D7FFC43DEC}">
      <dgm:prSet/>
      <dgm:spPr/>
      <dgm:t>
        <a:bodyPr/>
        <a:lstStyle/>
        <a:p>
          <a:endParaRPr lang="ru-RU"/>
        </a:p>
      </dgm:t>
    </dgm:pt>
    <dgm:pt modelId="{B4543F06-E5DE-4924-84A7-CEC456D3D3FF}" type="sibTrans" cxnId="{C1F11500-0215-4F0B-BF36-57D7FFC43DEC}">
      <dgm:prSet/>
      <dgm:spPr/>
      <dgm:t>
        <a:bodyPr/>
        <a:lstStyle/>
        <a:p>
          <a:endParaRPr lang="ru-RU"/>
        </a:p>
      </dgm:t>
    </dgm:pt>
    <dgm:pt modelId="{BD2E1D18-7DF9-4015-9B5B-F74C520BBF67}">
      <dgm:prSet phldrT="[Текст]"/>
      <dgm:spPr/>
      <dgm:t>
        <a:bodyPr/>
        <a:lstStyle/>
        <a:p>
          <a:r>
            <a:rPr lang="ru-RU" b="1" dirty="0" smtClean="0"/>
            <a:t>3. Цифровой университет </a:t>
          </a:r>
          <a:endParaRPr lang="ru-RU" b="1" dirty="0"/>
        </a:p>
      </dgm:t>
    </dgm:pt>
    <dgm:pt modelId="{8A2FBE26-2A4D-4B21-A1C8-5342D5619A7D}" type="parTrans" cxnId="{0EBAE292-A2B6-4E6B-92B8-667560320828}">
      <dgm:prSet/>
      <dgm:spPr/>
      <dgm:t>
        <a:bodyPr/>
        <a:lstStyle/>
        <a:p>
          <a:endParaRPr lang="ru-RU"/>
        </a:p>
      </dgm:t>
    </dgm:pt>
    <dgm:pt modelId="{49990DB0-C407-4838-BC49-8D7FC428DA61}" type="sibTrans" cxnId="{0EBAE292-A2B6-4E6B-92B8-667560320828}">
      <dgm:prSet/>
      <dgm:spPr/>
      <dgm:t>
        <a:bodyPr/>
        <a:lstStyle/>
        <a:p>
          <a:endParaRPr lang="ru-RU"/>
        </a:p>
      </dgm:t>
    </dgm:pt>
    <dgm:pt modelId="{57B0D86B-33F1-45B1-AA4C-7E50D12EA596}">
      <dgm:prSet phldrT="[Текст]" custT="1"/>
      <dgm:spPr/>
      <dgm:t>
        <a:bodyPr/>
        <a:lstStyle/>
        <a:p>
          <a:r>
            <a:rPr lang="ru-RU" sz="1200" dirty="0" smtClean="0"/>
            <a:t>Создание и развитие цифровых сервисов в сфере науки и высшего образования, охватывающих все виды бизнес-процессов ООВО</a:t>
          </a:r>
          <a:endParaRPr lang="ru-RU" sz="1200" dirty="0"/>
        </a:p>
      </dgm:t>
    </dgm:pt>
    <dgm:pt modelId="{D49D6B40-3E20-48E3-8EAA-9B5C29B6DC9B}" type="parTrans" cxnId="{194BB4CF-55E6-4FB5-8CE7-1FEED5DE285F}">
      <dgm:prSet/>
      <dgm:spPr/>
      <dgm:t>
        <a:bodyPr/>
        <a:lstStyle/>
        <a:p>
          <a:endParaRPr lang="ru-RU"/>
        </a:p>
      </dgm:t>
    </dgm:pt>
    <dgm:pt modelId="{463FCB6E-FE3E-47E5-BF30-2C1FF44A6D14}" type="sibTrans" cxnId="{194BB4CF-55E6-4FB5-8CE7-1FEED5DE285F}">
      <dgm:prSet/>
      <dgm:spPr/>
      <dgm:t>
        <a:bodyPr/>
        <a:lstStyle/>
        <a:p>
          <a:endParaRPr lang="ru-RU"/>
        </a:p>
      </dgm:t>
    </dgm:pt>
    <dgm:pt modelId="{B420C67A-6783-4CF9-B32B-B94C8DCD38B0}">
      <dgm:prSet phldrT="[Текст]"/>
      <dgm:spPr/>
      <dgm:t>
        <a:bodyPr/>
        <a:lstStyle/>
        <a:p>
          <a:r>
            <a:rPr lang="ru-RU" b="1" dirty="0" smtClean="0"/>
            <a:t>4. Единая сервисная платформа науки</a:t>
          </a:r>
          <a:endParaRPr lang="ru-RU" b="1" dirty="0"/>
        </a:p>
      </dgm:t>
    </dgm:pt>
    <dgm:pt modelId="{9A1A1072-6106-462B-AFE2-DF110700A78E}" type="parTrans" cxnId="{D2F64674-99F4-446D-8CE5-5B9166423752}">
      <dgm:prSet/>
      <dgm:spPr/>
      <dgm:t>
        <a:bodyPr/>
        <a:lstStyle/>
        <a:p>
          <a:endParaRPr lang="ru-RU"/>
        </a:p>
      </dgm:t>
    </dgm:pt>
    <dgm:pt modelId="{3EA4DFF2-AF7E-4214-853E-443AD64DE437}" type="sibTrans" cxnId="{D2F64674-99F4-446D-8CE5-5B9166423752}">
      <dgm:prSet/>
      <dgm:spPr/>
      <dgm:t>
        <a:bodyPr/>
        <a:lstStyle/>
        <a:p>
          <a:endParaRPr lang="ru-RU"/>
        </a:p>
      </dgm:t>
    </dgm:pt>
    <dgm:pt modelId="{1981E35C-A4D2-4CC3-A24E-4A1F214D046A}">
      <dgm:prSet phldrT="[Текст]"/>
      <dgm:spPr/>
      <dgm:t>
        <a:bodyPr/>
        <a:lstStyle/>
        <a:p>
          <a:r>
            <a:rPr lang="ru-RU" b="1" dirty="0" smtClean="0"/>
            <a:t>5. Маркетплейс программного обеспечения и оборудования</a:t>
          </a:r>
          <a:endParaRPr lang="ru-RU" b="1" dirty="0"/>
        </a:p>
      </dgm:t>
    </dgm:pt>
    <dgm:pt modelId="{65AF42E7-FDB1-4980-BAFF-D9D4FEC8C669}" type="parTrans" cxnId="{E3CB7961-91B5-434F-BE0D-406712D680AF}">
      <dgm:prSet/>
      <dgm:spPr/>
      <dgm:t>
        <a:bodyPr/>
        <a:lstStyle/>
        <a:p>
          <a:endParaRPr lang="ru-RU"/>
        </a:p>
      </dgm:t>
    </dgm:pt>
    <dgm:pt modelId="{85EB8122-3493-4118-AEB9-38BD9AC42800}" type="sibTrans" cxnId="{E3CB7961-91B5-434F-BE0D-406712D680AF}">
      <dgm:prSet/>
      <dgm:spPr/>
      <dgm:t>
        <a:bodyPr/>
        <a:lstStyle/>
        <a:p>
          <a:endParaRPr lang="ru-RU"/>
        </a:p>
      </dgm:t>
    </dgm:pt>
    <dgm:pt modelId="{1A5101C6-EA08-4F56-9D2C-0F0145B2B2F5}">
      <dgm:prSet/>
      <dgm:spPr/>
      <dgm:t>
        <a:bodyPr/>
        <a:lstStyle/>
        <a:p>
          <a:r>
            <a:rPr lang="ru-RU" b="1" dirty="0" smtClean="0"/>
            <a:t>6. Цифровое образование</a:t>
          </a:r>
          <a:endParaRPr lang="ru-RU" b="1" dirty="0"/>
        </a:p>
      </dgm:t>
    </dgm:pt>
    <dgm:pt modelId="{EFB32822-921D-466B-8D08-4AF54599AD67}" type="sibTrans" cxnId="{AC07E307-476B-45CE-B33B-6712C2C6AFCB}">
      <dgm:prSet/>
      <dgm:spPr/>
      <dgm:t>
        <a:bodyPr/>
        <a:lstStyle/>
        <a:p>
          <a:endParaRPr lang="ru-RU"/>
        </a:p>
      </dgm:t>
    </dgm:pt>
    <dgm:pt modelId="{0FA5CD3A-33E5-4ED5-8535-498460CB4A42}" type="parTrans" cxnId="{AC07E307-476B-45CE-B33B-6712C2C6AFCB}">
      <dgm:prSet/>
      <dgm:spPr/>
      <dgm:t>
        <a:bodyPr/>
        <a:lstStyle/>
        <a:p>
          <a:endParaRPr lang="ru-RU"/>
        </a:p>
      </dgm:t>
    </dgm:pt>
    <dgm:pt modelId="{9C1551FE-F72C-4BE8-88DD-477537459F40}">
      <dgm:prSet/>
      <dgm:spPr/>
      <dgm:t>
        <a:bodyPr/>
        <a:lstStyle/>
        <a:p>
          <a:r>
            <a:rPr lang="ru-RU" b="1" dirty="0" smtClean="0"/>
            <a:t>7. Сервис </a:t>
          </a:r>
          <a:r>
            <a:rPr lang="ru-RU" b="1" dirty="0" err="1" smtClean="0"/>
            <a:t>хаб</a:t>
          </a:r>
          <a:endParaRPr lang="ru-RU" b="1" dirty="0"/>
        </a:p>
      </dgm:t>
    </dgm:pt>
    <dgm:pt modelId="{9054E3F9-D3EC-4415-8FD3-AC48957FDFC2}" type="parTrans" cxnId="{5627B532-6B2E-4C7E-856E-00031BD0DF71}">
      <dgm:prSet/>
      <dgm:spPr/>
      <dgm:t>
        <a:bodyPr/>
        <a:lstStyle/>
        <a:p>
          <a:endParaRPr lang="ru-RU"/>
        </a:p>
      </dgm:t>
    </dgm:pt>
    <dgm:pt modelId="{82852BE9-9FD1-4A7C-8F0E-6852A377F7A7}" type="sibTrans" cxnId="{5627B532-6B2E-4C7E-856E-00031BD0DF71}">
      <dgm:prSet/>
      <dgm:spPr/>
      <dgm:t>
        <a:bodyPr/>
        <a:lstStyle/>
        <a:p>
          <a:endParaRPr lang="ru-RU"/>
        </a:p>
      </dgm:t>
    </dgm:pt>
    <dgm:pt modelId="{DFF0CD7D-2A05-4082-90AF-3AE1CDADFBF4}">
      <dgm:prSet phldrT="[Текст]" custT="1"/>
      <dgm:spPr/>
      <dgm:t>
        <a:bodyPr/>
        <a:lstStyle/>
        <a:p>
          <a:r>
            <a:rPr lang="ru-RU" sz="1200" dirty="0" smtClean="0"/>
            <a:t>Создание и развитие единой экосистемы сервисов для проведения исследований и разработок</a:t>
          </a:r>
          <a:endParaRPr lang="ru-RU" sz="1200" dirty="0"/>
        </a:p>
      </dgm:t>
    </dgm:pt>
    <dgm:pt modelId="{6E8BFC64-8717-4636-88E7-86A64E8C0FA3}" type="parTrans" cxnId="{5F72A42C-6F7D-4452-8F0F-0A7001240008}">
      <dgm:prSet/>
      <dgm:spPr/>
      <dgm:t>
        <a:bodyPr/>
        <a:lstStyle/>
        <a:p>
          <a:endParaRPr lang="ru-RU"/>
        </a:p>
      </dgm:t>
    </dgm:pt>
    <dgm:pt modelId="{D06AD5F4-B5FF-48C9-AE68-A2C48C585BEC}" type="sibTrans" cxnId="{5F72A42C-6F7D-4452-8F0F-0A7001240008}">
      <dgm:prSet/>
      <dgm:spPr/>
      <dgm:t>
        <a:bodyPr/>
        <a:lstStyle/>
        <a:p>
          <a:endParaRPr lang="ru-RU"/>
        </a:p>
      </dgm:t>
    </dgm:pt>
    <dgm:pt modelId="{9F5DA46D-56E8-4735-8C33-AA2B164BDE90}">
      <dgm:prSet phldrT="[Текст]" custT="1"/>
      <dgm:spPr/>
      <dgm:t>
        <a:bodyPr/>
        <a:lstStyle/>
        <a:p>
          <a:r>
            <a:rPr lang="ru-RU" sz="1200" dirty="0" smtClean="0"/>
            <a:t>Формирование единой информационной среды взаимодействия ООВО, поставщиков и </a:t>
          </a:r>
          <a:r>
            <a:rPr lang="ru-RU" sz="1200" dirty="0" err="1" smtClean="0"/>
            <a:t>вендоров</a:t>
          </a:r>
          <a:r>
            <a:rPr lang="ru-RU" sz="1200" dirty="0" smtClean="0"/>
            <a:t> оборудования и ПО, создание единых инструментов мониторинга уровня цифровизации образовательных организаций</a:t>
          </a:r>
          <a:r>
            <a:rPr lang="en-US" sz="1200" dirty="0" smtClean="0"/>
            <a:t> </a:t>
          </a:r>
          <a:r>
            <a:rPr lang="ru-RU" sz="1200" dirty="0" smtClean="0"/>
            <a:t>с целью выравнивания технологического ландшафта и модернизации инфраструктуры</a:t>
          </a:r>
          <a:endParaRPr lang="ru-RU" sz="1200" dirty="0"/>
        </a:p>
      </dgm:t>
    </dgm:pt>
    <dgm:pt modelId="{A5D14A0A-1152-4A77-95BF-DC1FF4A1ADEF}" type="parTrans" cxnId="{F0E1CBF9-0980-4988-8408-F3463FEC4FE4}">
      <dgm:prSet/>
      <dgm:spPr/>
      <dgm:t>
        <a:bodyPr/>
        <a:lstStyle/>
        <a:p>
          <a:endParaRPr lang="ru-RU"/>
        </a:p>
      </dgm:t>
    </dgm:pt>
    <dgm:pt modelId="{7C82F8F2-6FC2-4A47-BCFF-9AE016B90519}" type="sibTrans" cxnId="{F0E1CBF9-0980-4988-8408-F3463FEC4FE4}">
      <dgm:prSet/>
      <dgm:spPr/>
      <dgm:t>
        <a:bodyPr/>
        <a:lstStyle/>
        <a:p>
          <a:endParaRPr lang="ru-RU"/>
        </a:p>
      </dgm:t>
    </dgm:pt>
    <dgm:pt modelId="{6E6F78B7-CA68-40E6-920C-1B9FF50FEFCE}">
      <dgm:prSet custT="1"/>
      <dgm:spPr/>
      <dgm:t>
        <a:bodyPr/>
        <a:lstStyle/>
        <a:p>
          <a:r>
            <a:rPr lang="ru-RU" sz="1200" dirty="0" smtClean="0"/>
            <a:t>Повышение уровня цифровых компетенций обучающихся, ППС,  формирования компетентной команды </a:t>
          </a:r>
          <a:r>
            <a:rPr lang="en-US" sz="1200" dirty="0" smtClean="0"/>
            <a:t>CDTO </a:t>
          </a:r>
          <a:r>
            <a:rPr lang="ru-RU" sz="1200" dirty="0" smtClean="0"/>
            <a:t>ООВО для создания и реализации стратегии развития</a:t>
          </a:r>
          <a:endParaRPr lang="ru-RU" sz="1200" dirty="0"/>
        </a:p>
      </dgm:t>
    </dgm:pt>
    <dgm:pt modelId="{B4F97A4C-DE78-4713-908F-96F7BAC02ACA}" type="parTrans" cxnId="{F853D93E-9AC0-4B9F-B218-D2AF0901582E}">
      <dgm:prSet/>
      <dgm:spPr/>
      <dgm:t>
        <a:bodyPr/>
        <a:lstStyle/>
        <a:p>
          <a:endParaRPr lang="ru-RU"/>
        </a:p>
      </dgm:t>
    </dgm:pt>
    <dgm:pt modelId="{C82C1F7A-36A5-4190-A0D5-36111A65BC37}" type="sibTrans" cxnId="{F853D93E-9AC0-4B9F-B218-D2AF0901582E}">
      <dgm:prSet/>
      <dgm:spPr/>
      <dgm:t>
        <a:bodyPr/>
        <a:lstStyle/>
        <a:p>
          <a:endParaRPr lang="ru-RU"/>
        </a:p>
      </dgm:t>
    </dgm:pt>
    <dgm:pt modelId="{2352F52A-2191-4778-AC7A-CA72A83ED57D}">
      <dgm:prSet custT="1"/>
      <dgm:spPr/>
      <dgm:t>
        <a:bodyPr/>
        <a:lstStyle/>
        <a:p>
          <a:r>
            <a:rPr lang="ru-RU" sz="1200" dirty="0" smtClean="0"/>
            <a:t>Единая сервисная система для цифровой трансформации бизнес-процессов Минобрнауки России и ООВО: управление ролями и структурой, оптимизация, систематизация и регламентирование бизнес-процессов за счет создания информационной системы</a:t>
          </a:r>
          <a:endParaRPr lang="ru-RU" sz="1200" dirty="0"/>
        </a:p>
      </dgm:t>
    </dgm:pt>
    <dgm:pt modelId="{63A125DA-2143-4A83-B0F3-9624007CAF7D}" type="parTrans" cxnId="{EB37562E-4F91-4DA3-8CE1-E658EBEBB051}">
      <dgm:prSet/>
      <dgm:spPr/>
      <dgm:t>
        <a:bodyPr/>
        <a:lstStyle/>
        <a:p>
          <a:endParaRPr lang="ru-RU"/>
        </a:p>
      </dgm:t>
    </dgm:pt>
    <dgm:pt modelId="{97004B48-9837-4A80-B7B7-761938EFD6A8}" type="sibTrans" cxnId="{EB37562E-4F91-4DA3-8CE1-E658EBEBB051}">
      <dgm:prSet/>
      <dgm:spPr/>
      <dgm:t>
        <a:bodyPr/>
        <a:lstStyle/>
        <a:p>
          <a:endParaRPr lang="ru-RU"/>
        </a:p>
      </dgm:t>
    </dgm:pt>
    <dgm:pt modelId="{EF7BE9BE-448B-44D6-B229-5D77692B9786}">
      <dgm:prSet phldrT="[Текст]"/>
      <dgm:spPr/>
      <dgm:t>
        <a:bodyPr/>
        <a:lstStyle/>
        <a:p>
          <a:r>
            <a:rPr lang="ru-RU" b="1" dirty="0" smtClean="0"/>
            <a:t>2. Архитектура цифровой трансформации</a:t>
          </a:r>
          <a:endParaRPr lang="ru-RU" b="1" dirty="0"/>
        </a:p>
      </dgm:t>
    </dgm:pt>
    <dgm:pt modelId="{8BB9D979-46F5-4602-BB80-A0F7BEAA8FB4}" type="parTrans" cxnId="{A21A3C54-451C-4EC3-B6EB-B07DCFC52DC0}">
      <dgm:prSet/>
      <dgm:spPr/>
      <dgm:t>
        <a:bodyPr/>
        <a:lstStyle/>
        <a:p>
          <a:endParaRPr lang="ru-RU"/>
        </a:p>
      </dgm:t>
    </dgm:pt>
    <dgm:pt modelId="{7F0BE6FD-2C4A-4B20-8219-C18C84E18967}" type="sibTrans" cxnId="{A21A3C54-451C-4EC3-B6EB-B07DCFC52DC0}">
      <dgm:prSet/>
      <dgm:spPr/>
      <dgm:t>
        <a:bodyPr/>
        <a:lstStyle/>
        <a:p>
          <a:endParaRPr lang="ru-RU"/>
        </a:p>
      </dgm:t>
    </dgm:pt>
    <dgm:pt modelId="{97B8C26D-029E-4064-A145-0CA749028C61}">
      <dgm:prSet phldrT="[Текст]" custT="1"/>
      <dgm:spPr/>
      <dgm:t>
        <a:bodyPr/>
        <a:lstStyle/>
        <a:p>
          <a:r>
            <a:rPr lang="ru-RU" sz="1200" dirty="0" smtClean="0"/>
            <a:t>Комплексный подход цифровой трансформации в отрасли, координационное, методическое и информационное сопровождение организаций в реализации стратегии цифровой трансформации</a:t>
          </a:r>
          <a:endParaRPr lang="ru-RU" sz="1200" b="1" dirty="0"/>
        </a:p>
      </dgm:t>
    </dgm:pt>
    <dgm:pt modelId="{6B5A6802-9503-49FB-9254-D475BC35E55F}" type="parTrans" cxnId="{0B8E0FB1-4E98-4C58-B2BF-D51847580068}">
      <dgm:prSet/>
      <dgm:spPr/>
      <dgm:t>
        <a:bodyPr/>
        <a:lstStyle/>
        <a:p>
          <a:endParaRPr lang="ru-RU"/>
        </a:p>
      </dgm:t>
    </dgm:pt>
    <dgm:pt modelId="{E3FC383D-ED39-4373-B3A2-E6D09B5C31AF}" type="sibTrans" cxnId="{0B8E0FB1-4E98-4C58-B2BF-D51847580068}">
      <dgm:prSet/>
      <dgm:spPr/>
      <dgm:t>
        <a:bodyPr/>
        <a:lstStyle/>
        <a:p>
          <a:endParaRPr lang="ru-RU"/>
        </a:p>
      </dgm:t>
    </dgm:pt>
    <dgm:pt modelId="{C3A7757B-4EFB-4FE6-9599-FD7F77EE5FB9}" type="pres">
      <dgm:prSet presAssocID="{A2D1E836-E606-4EE6-BC90-CED93F2B439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3505FE9-8DCA-44FA-8805-6449CF7C8473}" type="pres">
      <dgm:prSet presAssocID="{5C4F79FD-A3C5-4841-93DC-A1D7DE6F0FBD}" presName="linNode" presStyleCnt="0"/>
      <dgm:spPr/>
    </dgm:pt>
    <dgm:pt modelId="{E3C82FA1-4E11-46A0-8717-4FC62FCFEA94}" type="pres">
      <dgm:prSet presAssocID="{5C4F79FD-A3C5-4841-93DC-A1D7DE6F0FBD}" presName="parentText" presStyleLbl="node1" presStyleIdx="0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E37451-ED68-450B-8D91-D02FB2AF1AE8}" type="pres">
      <dgm:prSet presAssocID="{5C4F79FD-A3C5-4841-93DC-A1D7DE6F0FBD}" presName="descendantText" presStyleLbl="alignAccFollow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9410B8-8386-446F-A1EB-02FDFDF95990}" type="pres">
      <dgm:prSet presAssocID="{2563254A-9D15-4E23-8D8B-8322E3E71CCF}" presName="sp" presStyleCnt="0"/>
      <dgm:spPr/>
    </dgm:pt>
    <dgm:pt modelId="{84477745-9C3B-4CAC-830C-806A645C6E2A}" type="pres">
      <dgm:prSet presAssocID="{EF7BE9BE-448B-44D6-B229-5D77692B9786}" presName="linNode" presStyleCnt="0"/>
      <dgm:spPr/>
    </dgm:pt>
    <dgm:pt modelId="{A0EC766D-E6DC-4A15-B6D7-56A0268CC796}" type="pres">
      <dgm:prSet presAssocID="{EF7BE9BE-448B-44D6-B229-5D77692B9786}" presName="parentText" presStyleLbl="node1" presStyleIdx="1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7D2EB9-5E8E-4D16-85A3-79DB5D4617BC}" type="pres">
      <dgm:prSet presAssocID="{EF7BE9BE-448B-44D6-B229-5D77692B9786}" presName="descendantText" presStyleLbl="alignAccFollow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795557-AC5E-4D4B-B607-4D717A03B650}" type="pres">
      <dgm:prSet presAssocID="{7F0BE6FD-2C4A-4B20-8219-C18C84E18967}" presName="sp" presStyleCnt="0"/>
      <dgm:spPr/>
    </dgm:pt>
    <dgm:pt modelId="{F1EDD08E-0A50-4DCA-BA24-B1BA3220D4B5}" type="pres">
      <dgm:prSet presAssocID="{BD2E1D18-7DF9-4015-9B5B-F74C520BBF67}" presName="linNode" presStyleCnt="0"/>
      <dgm:spPr/>
    </dgm:pt>
    <dgm:pt modelId="{58351D03-6E66-45CB-93CA-5224C3287ECA}" type="pres">
      <dgm:prSet presAssocID="{BD2E1D18-7DF9-4015-9B5B-F74C520BBF67}" presName="parentText" presStyleLbl="node1" presStyleIdx="2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39D718-6B97-437D-9E7E-0CE3C1C54563}" type="pres">
      <dgm:prSet presAssocID="{BD2E1D18-7DF9-4015-9B5B-F74C520BBF67}" presName="descendantText" presStyleLbl="alignAccFollow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C1DEE8-5DC7-4595-AAF8-9E3296EFDA50}" type="pres">
      <dgm:prSet presAssocID="{49990DB0-C407-4838-BC49-8D7FC428DA61}" presName="sp" presStyleCnt="0"/>
      <dgm:spPr/>
    </dgm:pt>
    <dgm:pt modelId="{A8E66D1D-5D0A-4E02-B43F-CCDBB52C9FB1}" type="pres">
      <dgm:prSet presAssocID="{B420C67A-6783-4CF9-B32B-B94C8DCD38B0}" presName="linNode" presStyleCnt="0"/>
      <dgm:spPr/>
    </dgm:pt>
    <dgm:pt modelId="{15D66A57-953C-4489-A0C3-67B790E127A3}" type="pres">
      <dgm:prSet presAssocID="{B420C67A-6783-4CF9-B32B-B94C8DCD38B0}" presName="parentText" presStyleLbl="node1" presStyleIdx="3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B726BA-1958-4203-A820-3827D4A84919}" type="pres">
      <dgm:prSet presAssocID="{B420C67A-6783-4CF9-B32B-B94C8DCD38B0}" presName="descendantText" presStyleLbl="alignAccFollowNode1" presStyleIdx="3" presStyleCnt="7" custLinFactNeighborX="2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EF059D-B5A1-4DF1-8DB5-20F574EBB66F}" type="pres">
      <dgm:prSet presAssocID="{3EA4DFF2-AF7E-4214-853E-443AD64DE437}" presName="sp" presStyleCnt="0"/>
      <dgm:spPr/>
    </dgm:pt>
    <dgm:pt modelId="{CC4769A3-D680-4DBD-AF3E-A5C5AC9CE316}" type="pres">
      <dgm:prSet presAssocID="{1981E35C-A4D2-4CC3-A24E-4A1F214D046A}" presName="linNode" presStyleCnt="0"/>
      <dgm:spPr/>
    </dgm:pt>
    <dgm:pt modelId="{5C8514E4-392D-42D9-91EB-46E596DBDB5E}" type="pres">
      <dgm:prSet presAssocID="{1981E35C-A4D2-4CC3-A24E-4A1F214D046A}" presName="parentText" presStyleLbl="node1" presStyleIdx="4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AB073B-939B-467A-976B-A5B1B0A51A9B}" type="pres">
      <dgm:prSet presAssocID="{1981E35C-A4D2-4CC3-A24E-4A1F214D046A}" presName="descendantText" presStyleLbl="alignAccFollowNode1" presStyleIdx="4" presStyleCnt="7" custScaleY="1199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69A4CA-1B42-45E8-8CEA-85E5234499E3}" type="pres">
      <dgm:prSet presAssocID="{85EB8122-3493-4118-AEB9-38BD9AC42800}" presName="sp" presStyleCnt="0"/>
      <dgm:spPr/>
    </dgm:pt>
    <dgm:pt modelId="{DFBB7F8A-2F02-4B7C-82B0-32374A45D811}" type="pres">
      <dgm:prSet presAssocID="{1A5101C6-EA08-4F56-9D2C-0F0145B2B2F5}" presName="linNode" presStyleCnt="0"/>
      <dgm:spPr/>
    </dgm:pt>
    <dgm:pt modelId="{B0AF185B-99CE-43A4-A75C-7F75ACA94214}" type="pres">
      <dgm:prSet presAssocID="{1A5101C6-EA08-4F56-9D2C-0F0145B2B2F5}" presName="parentText" presStyleLbl="node1" presStyleIdx="5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7F3A85-0C5C-4ABB-9EF8-F963CAF84E43}" type="pres">
      <dgm:prSet presAssocID="{1A5101C6-EA08-4F56-9D2C-0F0145B2B2F5}" presName="descendantText" presStyleLbl="alignAccFollowNode1" presStyleIdx="5" presStyleCnt="7" custLinFactNeighborY="-11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865D69-A534-4D07-9575-F9517457BD48}" type="pres">
      <dgm:prSet presAssocID="{EFB32822-921D-466B-8D08-4AF54599AD67}" presName="sp" presStyleCnt="0"/>
      <dgm:spPr/>
    </dgm:pt>
    <dgm:pt modelId="{4B298D42-7A97-4C53-87E2-775F818B583C}" type="pres">
      <dgm:prSet presAssocID="{9C1551FE-F72C-4BE8-88DD-477537459F40}" presName="linNode" presStyleCnt="0"/>
      <dgm:spPr/>
    </dgm:pt>
    <dgm:pt modelId="{546EF3F2-759F-44DD-93AE-528D6C078706}" type="pres">
      <dgm:prSet presAssocID="{9C1551FE-F72C-4BE8-88DD-477537459F40}" presName="parentText" presStyleLbl="node1" presStyleIdx="6" presStyleCnt="7" custLinFactNeighborX="-10525" custLinFactNeighborY="118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127579-5CD8-4A49-9FCB-93FDC204CC26}" type="pres">
      <dgm:prSet presAssocID="{9C1551FE-F72C-4BE8-88DD-477537459F40}" presName="descendantText" presStyleLbl="alignAccFollowNode1" presStyleIdx="6" presStyleCnt="7" custScaleY="1304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0E1CBF9-0980-4988-8408-F3463FEC4FE4}" srcId="{1981E35C-A4D2-4CC3-A24E-4A1F214D046A}" destId="{9F5DA46D-56E8-4735-8C33-AA2B164BDE90}" srcOrd="0" destOrd="0" parTransId="{A5D14A0A-1152-4A77-95BF-DC1FF4A1ADEF}" sibTransId="{7C82F8F2-6FC2-4A47-BCFF-9AE016B90519}"/>
    <dgm:cxn modelId="{EB37562E-4F91-4DA3-8CE1-E658EBEBB051}" srcId="{9C1551FE-F72C-4BE8-88DD-477537459F40}" destId="{2352F52A-2191-4778-AC7A-CA72A83ED57D}" srcOrd="0" destOrd="0" parTransId="{63A125DA-2143-4A83-B0F3-9624007CAF7D}" sibTransId="{97004B48-9837-4A80-B7B7-761938EFD6A8}"/>
    <dgm:cxn modelId="{0076A9BF-F731-4468-8DF8-85E61D84A05D}" type="presOf" srcId="{EF7BE9BE-448B-44D6-B229-5D77692B9786}" destId="{A0EC766D-E6DC-4A15-B6D7-56A0268CC796}" srcOrd="0" destOrd="0" presId="urn:microsoft.com/office/officeart/2005/8/layout/vList5"/>
    <dgm:cxn modelId="{847B10AB-42E5-4599-9923-F166464AA34C}" srcId="{A2D1E836-E606-4EE6-BC90-CED93F2B4399}" destId="{5C4F79FD-A3C5-4841-93DC-A1D7DE6F0FBD}" srcOrd="0" destOrd="0" parTransId="{A5C0A2A5-A2DB-47E4-ABCF-EAA0A2F124E0}" sibTransId="{2563254A-9D15-4E23-8D8B-8322E3E71CCF}"/>
    <dgm:cxn modelId="{508C341A-28EC-45CD-B930-3B42F7F655C1}" type="presOf" srcId="{9F5DA46D-56E8-4735-8C33-AA2B164BDE90}" destId="{16AB073B-939B-467A-976B-A5B1B0A51A9B}" srcOrd="0" destOrd="0" presId="urn:microsoft.com/office/officeart/2005/8/layout/vList5"/>
    <dgm:cxn modelId="{4CD276C1-36DF-4A8D-A963-5C5C26626783}" type="presOf" srcId="{A2D1E836-E606-4EE6-BC90-CED93F2B4399}" destId="{C3A7757B-4EFB-4FE6-9599-FD7F77EE5FB9}" srcOrd="0" destOrd="0" presId="urn:microsoft.com/office/officeart/2005/8/layout/vList5"/>
    <dgm:cxn modelId="{5627B532-6B2E-4C7E-856E-00031BD0DF71}" srcId="{A2D1E836-E606-4EE6-BC90-CED93F2B4399}" destId="{9C1551FE-F72C-4BE8-88DD-477537459F40}" srcOrd="6" destOrd="0" parTransId="{9054E3F9-D3EC-4415-8FD3-AC48957FDFC2}" sibTransId="{82852BE9-9FD1-4A7C-8F0E-6852A377F7A7}"/>
    <dgm:cxn modelId="{0EBAE292-A2B6-4E6B-92B8-667560320828}" srcId="{A2D1E836-E606-4EE6-BC90-CED93F2B4399}" destId="{BD2E1D18-7DF9-4015-9B5B-F74C520BBF67}" srcOrd="2" destOrd="0" parTransId="{8A2FBE26-2A4D-4B21-A1C8-5342D5619A7D}" sibTransId="{49990DB0-C407-4838-BC49-8D7FC428DA61}"/>
    <dgm:cxn modelId="{651CC441-ECE1-4589-ADFA-7C33F39805B2}" type="presOf" srcId="{BD2E1D18-7DF9-4015-9B5B-F74C520BBF67}" destId="{58351D03-6E66-45CB-93CA-5224C3287ECA}" srcOrd="0" destOrd="0" presId="urn:microsoft.com/office/officeart/2005/8/layout/vList5"/>
    <dgm:cxn modelId="{52333F8F-8F33-43AA-A7AF-46426206EDDD}" type="presOf" srcId="{5C4F79FD-A3C5-4841-93DC-A1D7DE6F0FBD}" destId="{E3C82FA1-4E11-46A0-8717-4FC62FCFEA94}" srcOrd="0" destOrd="0" presId="urn:microsoft.com/office/officeart/2005/8/layout/vList5"/>
    <dgm:cxn modelId="{D262AB4B-0922-41B8-8853-82232554A54E}" type="presOf" srcId="{97B8C26D-029E-4064-A145-0CA749028C61}" destId="{937D2EB9-5E8E-4D16-85A3-79DB5D4617BC}" srcOrd="0" destOrd="0" presId="urn:microsoft.com/office/officeart/2005/8/layout/vList5"/>
    <dgm:cxn modelId="{C2C71FBD-0F74-4429-AEB4-A376A983D0AC}" type="presOf" srcId="{2352F52A-2191-4778-AC7A-CA72A83ED57D}" destId="{59127579-5CD8-4A49-9FCB-93FDC204CC26}" srcOrd="0" destOrd="0" presId="urn:microsoft.com/office/officeart/2005/8/layout/vList5"/>
    <dgm:cxn modelId="{5F72A42C-6F7D-4452-8F0F-0A7001240008}" srcId="{B420C67A-6783-4CF9-B32B-B94C8DCD38B0}" destId="{DFF0CD7D-2A05-4082-90AF-3AE1CDADFBF4}" srcOrd="0" destOrd="0" parTransId="{6E8BFC64-8717-4636-88E7-86A64E8C0FA3}" sibTransId="{D06AD5F4-B5FF-48C9-AE68-A2C48C585BEC}"/>
    <dgm:cxn modelId="{9A17B3E2-DAB1-4619-B2AF-1EA98C2EE6F8}" type="presOf" srcId="{B420C67A-6783-4CF9-B32B-B94C8DCD38B0}" destId="{15D66A57-953C-4489-A0C3-67B790E127A3}" srcOrd="0" destOrd="0" presId="urn:microsoft.com/office/officeart/2005/8/layout/vList5"/>
    <dgm:cxn modelId="{AC07E307-476B-45CE-B33B-6712C2C6AFCB}" srcId="{A2D1E836-E606-4EE6-BC90-CED93F2B4399}" destId="{1A5101C6-EA08-4F56-9D2C-0F0145B2B2F5}" srcOrd="5" destOrd="0" parTransId="{0FA5CD3A-33E5-4ED5-8535-498460CB4A42}" sibTransId="{EFB32822-921D-466B-8D08-4AF54599AD67}"/>
    <dgm:cxn modelId="{F853D93E-9AC0-4B9F-B218-D2AF0901582E}" srcId="{1A5101C6-EA08-4F56-9D2C-0F0145B2B2F5}" destId="{6E6F78B7-CA68-40E6-920C-1B9FF50FEFCE}" srcOrd="0" destOrd="0" parTransId="{B4F97A4C-DE78-4713-908F-96F7BAC02ACA}" sibTransId="{C82C1F7A-36A5-4190-A0D5-36111A65BC37}"/>
    <dgm:cxn modelId="{455E1AED-2DD9-44EA-BD85-BDDA4213A277}" type="presOf" srcId="{2D8E07EA-69B3-4CDF-BCF8-FE6CFD4F2E1D}" destId="{B8E37451-ED68-450B-8D91-D02FB2AF1AE8}" srcOrd="0" destOrd="0" presId="urn:microsoft.com/office/officeart/2005/8/layout/vList5"/>
    <dgm:cxn modelId="{194BB4CF-55E6-4FB5-8CE7-1FEED5DE285F}" srcId="{BD2E1D18-7DF9-4015-9B5B-F74C520BBF67}" destId="{57B0D86B-33F1-45B1-AA4C-7E50D12EA596}" srcOrd="0" destOrd="0" parTransId="{D49D6B40-3E20-48E3-8EAA-9B5C29B6DC9B}" sibTransId="{463FCB6E-FE3E-47E5-BF30-2C1FF44A6D14}"/>
    <dgm:cxn modelId="{9C9FBFC0-0E74-476F-A961-5DABDDFA59DB}" type="presOf" srcId="{6E6F78B7-CA68-40E6-920C-1B9FF50FEFCE}" destId="{437F3A85-0C5C-4ABB-9EF8-F963CAF84E43}" srcOrd="0" destOrd="0" presId="urn:microsoft.com/office/officeart/2005/8/layout/vList5"/>
    <dgm:cxn modelId="{C1F11500-0215-4F0B-BF36-57D7FFC43DEC}" srcId="{5C4F79FD-A3C5-4841-93DC-A1D7DE6F0FBD}" destId="{2D8E07EA-69B3-4CDF-BCF8-FE6CFD4F2E1D}" srcOrd="0" destOrd="0" parTransId="{92EFCC40-8B97-4943-A510-96DC2934C869}" sibTransId="{B4543F06-E5DE-4924-84A7-CEC456D3D3FF}"/>
    <dgm:cxn modelId="{0B8E0FB1-4E98-4C58-B2BF-D51847580068}" srcId="{EF7BE9BE-448B-44D6-B229-5D77692B9786}" destId="{97B8C26D-029E-4064-A145-0CA749028C61}" srcOrd="0" destOrd="0" parTransId="{6B5A6802-9503-49FB-9254-D475BC35E55F}" sibTransId="{E3FC383D-ED39-4373-B3A2-E6D09B5C31AF}"/>
    <dgm:cxn modelId="{9A78AA36-E04C-4DC6-89B4-0ECF7A1BD153}" type="presOf" srcId="{57B0D86B-33F1-45B1-AA4C-7E50D12EA596}" destId="{A339D718-6B97-437D-9E7E-0CE3C1C54563}" srcOrd="0" destOrd="0" presId="urn:microsoft.com/office/officeart/2005/8/layout/vList5"/>
    <dgm:cxn modelId="{7B272BAD-BC74-48C4-9B25-39385B15FB00}" type="presOf" srcId="{1A5101C6-EA08-4F56-9D2C-0F0145B2B2F5}" destId="{B0AF185B-99CE-43A4-A75C-7F75ACA94214}" srcOrd="0" destOrd="0" presId="urn:microsoft.com/office/officeart/2005/8/layout/vList5"/>
    <dgm:cxn modelId="{E3CB7961-91B5-434F-BE0D-406712D680AF}" srcId="{A2D1E836-E606-4EE6-BC90-CED93F2B4399}" destId="{1981E35C-A4D2-4CC3-A24E-4A1F214D046A}" srcOrd="4" destOrd="0" parTransId="{65AF42E7-FDB1-4980-BAFF-D9D4FEC8C669}" sibTransId="{85EB8122-3493-4118-AEB9-38BD9AC42800}"/>
    <dgm:cxn modelId="{C8F4D5D4-3729-4641-901D-8D66112F52DF}" type="presOf" srcId="{DFF0CD7D-2A05-4082-90AF-3AE1CDADFBF4}" destId="{20B726BA-1958-4203-A820-3827D4A84919}" srcOrd="0" destOrd="0" presId="urn:microsoft.com/office/officeart/2005/8/layout/vList5"/>
    <dgm:cxn modelId="{D5412EA4-4BB0-4390-A4BE-4CA2EBB1DB70}" type="presOf" srcId="{9C1551FE-F72C-4BE8-88DD-477537459F40}" destId="{546EF3F2-759F-44DD-93AE-528D6C078706}" srcOrd="0" destOrd="0" presId="urn:microsoft.com/office/officeart/2005/8/layout/vList5"/>
    <dgm:cxn modelId="{A21A3C54-451C-4EC3-B6EB-B07DCFC52DC0}" srcId="{A2D1E836-E606-4EE6-BC90-CED93F2B4399}" destId="{EF7BE9BE-448B-44D6-B229-5D77692B9786}" srcOrd="1" destOrd="0" parTransId="{8BB9D979-46F5-4602-BB80-A0F7BEAA8FB4}" sibTransId="{7F0BE6FD-2C4A-4B20-8219-C18C84E18967}"/>
    <dgm:cxn modelId="{D2F64674-99F4-446D-8CE5-5B9166423752}" srcId="{A2D1E836-E606-4EE6-BC90-CED93F2B4399}" destId="{B420C67A-6783-4CF9-B32B-B94C8DCD38B0}" srcOrd="3" destOrd="0" parTransId="{9A1A1072-6106-462B-AFE2-DF110700A78E}" sibTransId="{3EA4DFF2-AF7E-4214-853E-443AD64DE437}"/>
    <dgm:cxn modelId="{A1FB1E77-F07E-4A4F-9491-837491F394CB}" type="presOf" srcId="{1981E35C-A4D2-4CC3-A24E-4A1F214D046A}" destId="{5C8514E4-392D-42D9-91EB-46E596DBDB5E}" srcOrd="0" destOrd="0" presId="urn:microsoft.com/office/officeart/2005/8/layout/vList5"/>
    <dgm:cxn modelId="{28A87CD4-485F-4BC4-AD06-35D7C558A2C2}" type="presParOf" srcId="{C3A7757B-4EFB-4FE6-9599-FD7F77EE5FB9}" destId="{D3505FE9-8DCA-44FA-8805-6449CF7C8473}" srcOrd="0" destOrd="0" presId="urn:microsoft.com/office/officeart/2005/8/layout/vList5"/>
    <dgm:cxn modelId="{00D72883-6CF3-45B3-91F6-1E1C001C2D37}" type="presParOf" srcId="{D3505FE9-8DCA-44FA-8805-6449CF7C8473}" destId="{E3C82FA1-4E11-46A0-8717-4FC62FCFEA94}" srcOrd="0" destOrd="0" presId="urn:microsoft.com/office/officeart/2005/8/layout/vList5"/>
    <dgm:cxn modelId="{5482D568-E7B4-4326-A624-4949E19889EA}" type="presParOf" srcId="{D3505FE9-8DCA-44FA-8805-6449CF7C8473}" destId="{B8E37451-ED68-450B-8D91-D02FB2AF1AE8}" srcOrd="1" destOrd="0" presId="urn:microsoft.com/office/officeart/2005/8/layout/vList5"/>
    <dgm:cxn modelId="{F1227EDD-C0DA-43CC-BE83-47D3DC68B259}" type="presParOf" srcId="{C3A7757B-4EFB-4FE6-9599-FD7F77EE5FB9}" destId="{859410B8-8386-446F-A1EB-02FDFDF95990}" srcOrd="1" destOrd="0" presId="urn:microsoft.com/office/officeart/2005/8/layout/vList5"/>
    <dgm:cxn modelId="{9747841A-80D2-464F-96AB-38E62234287B}" type="presParOf" srcId="{C3A7757B-4EFB-4FE6-9599-FD7F77EE5FB9}" destId="{84477745-9C3B-4CAC-830C-806A645C6E2A}" srcOrd="2" destOrd="0" presId="urn:microsoft.com/office/officeart/2005/8/layout/vList5"/>
    <dgm:cxn modelId="{7D864FF6-55EA-4647-9A0D-E2258E8A2A32}" type="presParOf" srcId="{84477745-9C3B-4CAC-830C-806A645C6E2A}" destId="{A0EC766D-E6DC-4A15-B6D7-56A0268CC796}" srcOrd="0" destOrd="0" presId="urn:microsoft.com/office/officeart/2005/8/layout/vList5"/>
    <dgm:cxn modelId="{7D8D5E8E-4DBA-4C00-A4E4-6C03E20BF1FC}" type="presParOf" srcId="{84477745-9C3B-4CAC-830C-806A645C6E2A}" destId="{937D2EB9-5E8E-4D16-85A3-79DB5D4617BC}" srcOrd="1" destOrd="0" presId="urn:microsoft.com/office/officeart/2005/8/layout/vList5"/>
    <dgm:cxn modelId="{C9F5F5FB-7648-4316-8C64-0A4AF197108A}" type="presParOf" srcId="{C3A7757B-4EFB-4FE6-9599-FD7F77EE5FB9}" destId="{49795557-AC5E-4D4B-B607-4D717A03B650}" srcOrd="3" destOrd="0" presId="urn:microsoft.com/office/officeart/2005/8/layout/vList5"/>
    <dgm:cxn modelId="{A638FDFE-3907-432E-81A0-12ABFB98C18F}" type="presParOf" srcId="{C3A7757B-4EFB-4FE6-9599-FD7F77EE5FB9}" destId="{F1EDD08E-0A50-4DCA-BA24-B1BA3220D4B5}" srcOrd="4" destOrd="0" presId="urn:microsoft.com/office/officeart/2005/8/layout/vList5"/>
    <dgm:cxn modelId="{AAFAB082-4F3F-41C9-94E0-609585724C34}" type="presParOf" srcId="{F1EDD08E-0A50-4DCA-BA24-B1BA3220D4B5}" destId="{58351D03-6E66-45CB-93CA-5224C3287ECA}" srcOrd="0" destOrd="0" presId="urn:microsoft.com/office/officeart/2005/8/layout/vList5"/>
    <dgm:cxn modelId="{0DA420AB-AEC4-4FA8-B821-0BCAAD13645D}" type="presParOf" srcId="{F1EDD08E-0A50-4DCA-BA24-B1BA3220D4B5}" destId="{A339D718-6B97-437D-9E7E-0CE3C1C54563}" srcOrd="1" destOrd="0" presId="urn:microsoft.com/office/officeart/2005/8/layout/vList5"/>
    <dgm:cxn modelId="{09C6BB47-E9CE-4767-AD23-7C50548706CA}" type="presParOf" srcId="{C3A7757B-4EFB-4FE6-9599-FD7F77EE5FB9}" destId="{07C1DEE8-5DC7-4595-AAF8-9E3296EFDA50}" srcOrd="5" destOrd="0" presId="urn:microsoft.com/office/officeart/2005/8/layout/vList5"/>
    <dgm:cxn modelId="{B555605E-0902-4AA2-B29C-D8019D4F93D8}" type="presParOf" srcId="{C3A7757B-4EFB-4FE6-9599-FD7F77EE5FB9}" destId="{A8E66D1D-5D0A-4E02-B43F-CCDBB52C9FB1}" srcOrd="6" destOrd="0" presId="urn:microsoft.com/office/officeart/2005/8/layout/vList5"/>
    <dgm:cxn modelId="{003ED037-5712-44D7-AB06-8ACE444295D7}" type="presParOf" srcId="{A8E66D1D-5D0A-4E02-B43F-CCDBB52C9FB1}" destId="{15D66A57-953C-4489-A0C3-67B790E127A3}" srcOrd="0" destOrd="0" presId="urn:microsoft.com/office/officeart/2005/8/layout/vList5"/>
    <dgm:cxn modelId="{A07E8390-62A5-4725-930C-E99266C0A48B}" type="presParOf" srcId="{A8E66D1D-5D0A-4E02-B43F-CCDBB52C9FB1}" destId="{20B726BA-1958-4203-A820-3827D4A84919}" srcOrd="1" destOrd="0" presId="urn:microsoft.com/office/officeart/2005/8/layout/vList5"/>
    <dgm:cxn modelId="{F7BA5AE0-6830-4696-84F7-A5EB9FAE993B}" type="presParOf" srcId="{C3A7757B-4EFB-4FE6-9599-FD7F77EE5FB9}" destId="{8AEF059D-B5A1-4DF1-8DB5-20F574EBB66F}" srcOrd="7" destOrd="0" presId="urn:microsoft.com/office/officeart/2005/8/layout/vList5"/>
    <dgm:cxn modelId="{92082FE4-0D22-4D77-809A-0142A728B594}" type="presParOf" srcId="{C3A7757B-4EFB-4FE6-9599-FD7F77EE5FB9}" destId="{CC4769A3-D680-4DBD-AF3E-A5C5AC9CE316}" srcOrd="8" destOrd="0" presId="urn:microsoft.com/office/officeart/2005/8/layout/vList5"/>
    <dgm:cxn modelId="{BE0E583F-27D1-4E97-BAFF-71FF3B50A1FE}" type="presParOf" srcId="{CC4769A3-D680-4DBD-AF3E-A5C5AC9CE316}" destId="{5C8514E4-392D-42D9-91EB-46E596DBDB5E}" srcOrd="0" destOrd="0" presId="urn:microsoft.com/office/officeart/2005/8/layout/vList5"/>
    <dgm:cxn modelId="{497470AA-59B6-4E3B-847D-FE2828A91A45}" type="presParOf" srcId="{CC4769A3-D680-4DBD-AF3E-A5C5AC9CE316}" destId="{16AB073B-939B-467A-976B-A5B1B0A51A9B}" srcOrd="1" destOrd="0" presId="urn:microsoft.com/office/officeart/2005/8/layout/vList5"/>
    <dgm:cxn modelId="{2F245F60-98FC-49D0-A827-7D2D1C151335}" type="presParOf" srcId="{C3A7757B-4EFB-4FE6-9599-FD7F77EE5FB9}" destId="{1C69A4CA-1B42-45E8-8CEA-85E5234499E3}" srcOrd="9" destOrd="0" presId="urn:microsoft.com/office/officeart/2005/8/layout/vList5"/>
    <dgm:cxn modelId="{D325ECC2-3332-4346-AF95-509BA65A2484}" type="presParOf" srcId="{C3A7757B-4EFB-4FE6-9599-FD7F77EE5FB9}" destId="{DFBB7F8A-2F02-4B7C-82B0-32374A45D811}" srcOrd="10" destOrd="0" presId="urn:microsoft.com/office/officeart/2005/8/layout/vList5"/>
    <dgm:cxn modelId="{B2F5CA83-8125-465C-BE5D-15569ACEAEC1}" type="presParOf" srcId="{DFBB7F8A-2F02-4B7C-82B0-32374A45D811}" destId="{B0AF185B-99CE-43A4-A75C-7F75ACA94214}" srcOrd="0" destOrd="0" presId="urn:microsoft.com/office/officeart/2005/8/layout/vList5"/>
    <dgm:cxn modelId="{74643B8D-4F3D-4D40-93F5-3A7B03C26B9B}" type="presParOf" srcId="{DFBB7F8A-2F02-4B7C-82B0-32374A45D811}" destId="{437F3A85-0C5C-4ABB-9EF8-F963CAF84E43}" srcOrd="1" destOrd="0" presId="urn:microsoft.com/office/officeart/2005/8/layout/vList5"/>
    <dgm:cxn modelId="{C86DECA4-66B5-4251-8341-F83508AECBF8}" type="presParOf" srcId="{C3A7757B-4EFB-4FE6-9599-FD7F77EE5FB9}" destId="{B9865D69-A534-4D07-9575-F9517457BD48}" srcOrd="11" destOrd="0" presId="urn:microsoft.com/office/officeart/2005/8/layout/vList5"/>
    <dgm:cxn modelId="{663D9715-5E7C-4ADD-BD6A-1D7F1B3631C9}" type="presParOf" srcId="{C3A7757B-4EFB-4FE6-9599-FD7F77EE5FB9}" destId="{4B298D42-7A97-4C53-87E2-775F818B583C}" srcOrd="12" destOrd="0" presId="urn:microsoft.com/office/officeart/2005/8/layout/vList5"/>
    <dgm:cxn modelId="{6AD4DCA3-A252-435C-AB4D-FA7AA9CE3ADF}" type="presParOf" srcId="{4B298D42-7A97-4C53-87E2-775F818B583C}" destId="{546EF3F2-759F-44DD-93AE-528D6C078706}" srcOrd="0" destOrd="0" presId="urn:microsoft.com/office/officeart/2005/8/layout/vList5"/>
    <dgm:cxn modelId="{80A3642F-7868-44F2-A670-869BECE37A3A}" type="presParOf" srcId="{4B298D42-7A97-4C53-87E2-775F818B583C}" destId="{59127579-5CD8-4A49-9FCB-93FDC204CC2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5CEA7D-9AC5-487F-A117-4A76E8DE051F}">
      <dsp:nvSpPr>
        <dsp:cNvPr id="0" name=""/>
        <dsp:cNvSpPr/>
      </dsp:nvSpPr>
      <dsp:spPr>
        <a:xfrm>
          <a:off x="-4834507" y="-740920"/>
          <a:ext cx="5758123" cy="5758123"/>
        </a:xfrm>
        <a:prstGeom prst="blockArc">
          <a:avLst>
            <a:gd name="adj1" fmla="val 18900000"/>
            <a:gd name="adj2" fmla="val 2700000"/>
            <a:gd name="adj3" fmla="val 375"/>
          </a:avLst>
        </a:prstGeom>
        <a:noFill/>
        <a:ln w="127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6D784C-D771-4886-B534-B31BE7A88A5E}">
      <dsp:nvSpPr>
        <dsp:cNvPr id="0" name=""/>
        <dsp:cNvSpPr/>
      </dsp:nvSpPr>
      <dsp:spPr>
        <a:xfrm>
          <a:off x="404154" y="267182"/>
          <a:ext cx="6587921" cy="534706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4423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/>
            <a:t>1. Архитектура цифровой трансформации</a:t>
          </a:r>
          <a:endParaRPr lang="ru-RU" sz="2600" kern="1200" dirty="0"/>
        </a:p>
      </dsp:txBody>
      <dsp:txXfrm>
        <a:off x="404154" y="267182"/>
        <a:ext cx="6587921" cy="534706"/>
      </dsp:txXfrm>
    </dsp:sp>
    <dsp:sp modelId="{D2D752AD-9096-4E9C-A0E4-558B46A7E5A4}">
      <dsp:nvSpPr>
        <dsp:cNvPr id="0" name=""/>
        <dsp:cNvSpPr/>
      </dsp:nvSpPr>
      <dsp:spPr>
        <a:xfrm>
          <a:off x="69962" y="200343"/>
          <a:ext cx="668382" cy="66838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B61034-52F0-430E-B609-2411034E618A}">
      <dsp:nvSpPr>
        <dsp:cNvPr id="0" name=""/>
        <dsp:cNvSpPr/>
      </dsp:nvSpPr>
      <dsp:spPr>
        <a:xfrm>
          <a:off x="787309" y="1068984"/>
          <a:ext cx="6204766" cy="534706"/>
        </a:xfrm>
        <a:prstGeom prst="rect">
          <a:avLst/>
        </a:prstGeom>
        <a:solidFill>
          <a:schemeClr val="accent1">
            <a:shade val="80000"/>
            <a:hueOff val="67816"/>
            <a:satOff val="1294"/>
            <a:lumOff val="57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4423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/>
            <a:t>2. Развитие цифровых сервисов</a:t>
          </a:r>
          <a:endParaRPr lang="ru-RU" sz="2600" kern="1200" dirty="0" smtClean="0"/>
        </a:p>
      </dsp:txBody>
      <dsp:txXfrm>
        <a:off x="787309" y="1068984"/>
        <a:ext cx="6204766" cy="534706"/>
      </dsp:txXfrm>
    </dsp:sp>
    <dsp:sp modelId="{7E6D15E5-F553-4CA3-A106-803C65BF4E81}">
      <dsp:nvSpPr>
        <dsp:cNvPr id="0" name=""/>
        <dsp:cNvSpPr/>
      </dsp:nvSpPr>
      <dsp:spPr>
        <a:xfrm>
          <a:off x="453117" y="1002146"/>
          <a:ext cx="668382" cy="66838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67816"/>
              <a:satOff val="1294"/>
              <a:lumOff val="57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CC74FF-04D2-4E3D-BF31-AB28B02347D8}">
      <dsp:nvSpPr>
        <dsp:cNvPr id="0" name=""/>
        <dsp:cNvSpPr/>
      </dsp:nvSpPr>
      <dsp:spPr>
        <a:xfrm>
          <a:off x="904906" y="1870787"/>
          <a:ext cx="6087168" cy="534706"/>
        </a:xfrm>
        <a:prstGeom prst="rect">
          <a:avLst/>
        </a:prstGeom>
        <a:solidFill>
          <a:schemeClr val="accent1">
            <a:shade val="80000"/>
            <a:hueOff val="135632"/>
            <a:satOff val="2588"/>
            <a:lumOff val="114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4423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/>
            <a:t>3. Управление данными</a:t>
          </a:r>
          <a:endParaRPr lang="ru-RU" sz="2600" b="1" kern="1200" dirty="0"/>
        </a:p>
      </dsp:txBody>
      <dsp:txXfrm>
        <a:off x="904906" y="1870787"/>
        <a:ext cx="6087168" cy="534706"/>
      </dsp:txXfrm>
    </dsp:sp>
    <dsp:sp modelId="{908E7E62-FBF6-4951-8EEE-286C7DE9AC73}">
      <dsp:nvSpPr>
        <dsp:cNvPr id="0" name=""/>
        <dsp:cNvSpPr/>
      </dsp:nvSpPr>
      <dsp:spPr>
        <a:xfrm>
          <a:off x="570715" y="1803949"/>
          <a:ext cx="668382" cy="66838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135632"/>
              <a:satOff val="2588"/>
              <a:lumOff val="114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0B037C-0DEA-4619-8B29-155FF28627E4}">
      <dsp:nvSpPr>
        <dsp:cNvPr id="0" name=""/>
        <dsp:cNvSpPr/>
      </dsp:nvSpPr>
      <dsp:spPr>
        <a:xfrm>
          <a:off x="787309" y="2672590"/>
          <a:ext cx="6204766" cy="534706"/>
        </a:xfrm>
        <a:prstGeom prst="rect">
          <a:avLst/>
        </a:prstGeom>
        <a:solidFill>
          <a:schemeClr val="accent1">
            <a:shade val="80000"/>
            <a:hueOff val="203448"/>
            <a:satOff val="3881"/>
            <a:lumOff val="171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4423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/>
            <a:t>4. Модернизация инфраструктуры</a:t>
          </a:r>
          <a:endParaRPr lang="ru-RU" sz="2600" kern="1200" dirty="0"/>
        </a:p>
      </dsp:txBody>
      <dsp:txXfrm>
        <a:off x="787309" y="2672590"/>
        <a:ext cx="6204766" cy="534706"/>
      </dsp:txXfrm>
    </dsp:sp>
    <dsp:sp modelId="{AE4255B1-39F1-499C-B55E-CF087EC3D424}">
      <dsp:nvSpPr>
        <dsp:cNvPr id="0" name=""/>
        <dsp:cNvSpPr/>
      </dsp:nvSpPr>
      <dsp:spPr>
        <a:xfrm>
          <a:off x="453117" y="2605752"/>
          <a:ext cx="668382" cy="66838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203448"/>
              <a:satOff val="3881"/>
              <a:lumOff val="171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982ED2-18BD-4E13-A7B8-2B42CEBA882F}">
      <dsp:nvSpPr>
        <dsp:cNvPr id="0" name=""/>
        <dsp:cNvSpPr/>
      </dsp:nvSpPr>
      <dsp:spPr>
        <a:xfrm>
          <a:off x="404154" y="3474393"/>
          <a:ext cx="6587921" cy="534706"/>
        </a:xfrm>
        <a:prstGeom prst="rect">
          <a:avLst/>
        </a:prstGeom>
        <a:solidFill>
          <a:schemeClr val="accent1">
            <a:shade val="80000"/>
            <a:hueOff val="271263"/>
            <a:satOff val="5175"/>
            <a:lumOff val="2285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4423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/>
            <a:t>5. Управление кадровым потенциалом</a:t>
          </a:r>
          <a:endParaRPr lang="ru-RU" sz="2600" kern="1200" dirty="0"/>
        </a:p>
      </dsp:txBody>
      <dsp:txXfrm>
        <a:off x="404154" y="3474393"/>
        <a:ext cx="6587921" cy="534706"/>
      </dsp:txXfrm>
    </dsp:sp>
    <dsp:sp modelId="{C7679AD0-97C6-424F-87ED-AEEC7EF2A7AC}">
      <dsp:nvSpPr>
        <dsp:cNvPr id="0" name=""/>
        <dsp:cNvSpPr/>
      </dsp:nvSpPr>
      <dsp:spPr>
        <a:xfrm>
          <a:off x="69962" y="3407555"/>
          <a:ext cx="668382" cy="66838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271263"/>
              <a:satOff val="5175"/>
              <a:lumOff val="2285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E9DC35-6C9C-4A39-9021-1C621C84FACA}">
      <dsp:nvSpPr>
        <dsp:cNvPr id="0" name=""/>
        <dsp:cNvSpPr/>
      </dsp:nvSpPr>
      <dsp:spPr>
        <a:xfrm>
          <a:off x="769815" y="529161"/>
          <a:ext cx="2149182" cy="104326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78232" rIns="78232" bIns="78232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ООВО имеют соответствующее и доступное для использования обучающимися </a:t>
          </a:r>
          <a:r>
            <a:rPr lang="ru-RU" sz="1100" b="1" kern="1200" dirty="0" smtClean="0"/>
            <a:t>ПО для научных исследований</a:t>
          </a:r>
          <a:endParaRPr lang="ru-RU" sz="1100" b="1" kern="1200" dirty="0"/>
        </a:p>
      </dsp:txBody>
      <dsp:txXfrm>
        <a:off x="1113685" y="529161"/>
        <a:ext cx="1805313" cy="1043264"/>
      </dsp:txXfrm>
    </dsp:sp>
    <dsp:sp modelId="{74CE1F34-4D86-474F-997F-88EEC4606A7D}">
      <dsp:nvSpPr>
        <dsp:cNvPr id="0" name=""/>
        <dsp:cNvSpPr/>
      </dsp:nvSpPr>
      <dsp:spPr>
        <a:xfrm>
          <a:off x="0" y="436970"/>
          <a:ext cx="1012175" cy="10121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57%</a:t>
          </a:r>
          <a:endParaRPr lang="ru-RU" sz="3200" kern="1200" dirty="0"/>
        </a:p>
      </dsp:txBody>
      <dsp:txXfrm>
        <a:off x="148230" y="585200"/>
        <a:ext cx="715715" cy="715715"/>
      </dsp:txXfrm>
    </dsp:sp>
    <dsp:sp modelId="{1CA801C1-47DD-4BB6-B75C-98F30C9D24B7}">
      <dsp:nvSpPr>
        <dsp:cNvPr id="0" name=""/>
        <dsp:cNvSpPr/>
      </dsp:nvSpPr>
      <dsp:spPr>
        <a:xfrm>
          <a:off x="679940" y="2025915"/>
          <a:ext cx="2247649" cy="101268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78232" rIns="78232" bIns="78232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ООВО имеют соответствующие и доступные для использования обучающимися </a:t>
          </a:r>
          <a:r>
            <a:rPr lang="ru-RU" sz="1100" b="1" kern="1200" dirty="0" smtClean="0"/>
            <a:t>виртуальные тренажеры</a:t>
          </a:r>
          <a:endParaRPr lang="ru-RU" sz="1100" b="1" kern="1200" dirty="0"/>
        </a:p>
      </dsp:txBody>
      <dsp:txXfrm>
        <a:off x="1039564" y="2025915"/>
        <a:ext cx="1888025" cy="1012681"/>
      </dsp:txXfrm>
    </dsp:sp>
    <dsp:sp modelId="{313EA4AB-9754-42C5-9290-EE7E578D9559}">
      <dsp:nvSpPr>
        <dsp:cNvPr id="0" name=""/>
        <dsp:cNvSpPr/>
      </dsp:nvSpPr>
      <dsp:spPr>
        <a:xfrm>
          <a:off x="10" y="1919473"/>
          <a:ext cx="1012175" cy="10121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51%</a:t>
          </a:r>
          <a:endParaRPr lang="ru-RU" sz="3200" kern="1200" dirty="0"/>
        </a:p>
      </dsp:txBody>
      <dsp:txXfrm>
        <a:off x="148240" y="2067703"/>
        <a:ext cx="715715" cy="71571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E9DC35-6C9C-4A39-9021-1C621C84FACA}">
      <dsp:nvSpPr>
        <dsp:cNvPr id="0" name=""/>
        <dsp:cNvSpPr/>
      </dsp:nvSpPr>
      <dsp:spPr>
        <a:xfrm>
          <a:off x="836396" y="588753"/>
          <a:ext cx="2335064" cy="113349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78232" rIns="78232" bIns="78232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/>
            <a:t>ППС используют цифровые ресурсы </a:t>
          </a:r>
          <a:r>
            <a:rPr lang="ru-RU" sz="1100" kern="1200" dirty="0" smtClean="0"/>
            <a:t>для создания учебных материалов или модификации уже имеющихся</a:t>
          </a:r>
          <a:endParaRPr lang="ru-RU" sz="1100" b="1" kern="1200" dirty="0"/>
        </a:p>
      </dsp:txBody>
      <dsp:txXfrm>
        <a:off x="1210007" y="588753"/>
        <a:ext cx="1961453" cy="1133496"/>
      </dsp:txXfrm>
    </dsp:sp>
    <dsp:sp modelId="{74CE1F34-4D86-474F-997F-88EEC4606A7D}">
      <dsp:nvSpPr>
        <dsp:cNvPr id="0" name=""/>
        <dsp:cNvSpPr/>
      </dsp:nvSpPr>
      <dsp:spPr>
        <a:xfrm>
          <a:off x="0" y="488589"/>
          <a:ext cx="1099718" cy="109971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42</a:t>
          </a:r>
          <a:r>
            <a:rPr lang="ru-RU" sz="3500" kern="1200" dirty="0" smtClean="0"/>
            <a:t>%</a:t>
          </a:r>
          <a:endParaRPr lang="ru-RU" sz="3500" kern="1200" dirty="0"/>
        </a:p>
      </dsp:txBody>
      <dsp:txXfrm>
        <a:off x="161050" y="649639"/>
        <a:ext cx="777618" cy="777618"/>
      </dsp:txXfrm>
    </dsp:sp>
    <dsp:sp modelId="{1CA801C1-47DD-4BB6-B75C-98F30C9D24B7}">
      <dsp:nvSpPr>
        <dsp:cNvPr id="0" name=""/>
        <dsp:cNvSpPr/>
      </dsp:nvSpPr>
      <dsp:spPr>
        <a:xfrm>
          <a:off x="738748" y="2214961"/>
          <a:ext cx="2442047" cy="110026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85344" rIns="85344" bIns="85344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ППС используют средства защиты информации </a:t>
          </a:r>
          <a:r>
            <a:rPr lang="ru-RU" sz="1200" kern="1200" dirty="0" smtClean="0"/>
            <a:t>в цифровой среде</a:t>
          </a:r>
          <a:endParaRPr lang="ru-RU" sz="1200" b="1" kern="1200" dirty="0"/>
        </a:p>
      </dsp:txBody>
      <dsp:txXfrm>
        <a:off x="1129476" y="2214961"/>
        <a:ext cx="2051319" cy="1100268"/>
      </dsp:txXfrm>
    </dsp:sp>
    <dsp:sp modelId="{313EA4AB-9754-42C5-9290-EE7E578D9559}">
      <dsp:nvSpPr>
        <dsp:cNvPr id="0" name=""/>
        <dsp:cNvSpPr/>
      </dsp:nvSpPr>
      <dsp:spPr>
        <a:xfrm>
          <a:off x="11" y="2099313"/>
          <a:ext cx="1099718" cy="109971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smtClean="0"/>
            <a:t>23%</a:t>
          </a:r>
          <a:endParaRPr lang="ru-RU" sz="3500" kern="1200" dirty="0"/>
        </a:p>
      </dsp:txBody>
      <dsp:txXfrm>
        <a:off x="161061" y="2260363"/>
        <a:ext cx="777618" cy="77761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E37451-ED68-450B-8D91-D02FB2AF1AE8}">
      <dsp:nvSpPr>
        <dsp:cNvPr id="0" name=""/>
        <dsp:cNvSpPr/>
      </dsp:nvSpPr>
      <dsp:spPr>
        <a:xfrm rot="5400000">
          <a:off x="6356335" y="-2763619"/>
          <a:ext cx="574411" cy="62527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/>
            <a:t>Система управления данными сферы науки и высшего образования для принятия управленческих решений</a:t>
          </a:r>
          <a:endParaRPr lang="ru-RU" sz="1200" kern="1200" dirty="0"/>
        </a:p>
      </dsp:txBody>
      <dsp:txXfrm rot="-5400000">
        <a:off x="3517169" y="103587"/>
        <a:ext cx="6224704" cy="518331"/>
      </dsp:txXfrm>
    </dsp:sp>
    <dsp:sp modelId="{E3C82FA1-4E11-46A0-8717-4FC62FCFEA94}">
      <dsp:nvSpPr>
        <dsp:cNvPr id="0" name=""/>
        <dsp:cNvSpPr/>
      </dsp:nvSpPr>
      <dsp:spPr>
        <a:xfrm>
          <a:off x="0" y="3745"/>
          <a:ext cx="3517168" cy="7180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/>
            <a:t>1. </a:t>
          </a:r>
          <a:r>
            <a:rPr lang="ru-RU" sz="1900" b="1" kern="1200" dirty="0" err="1" smtClean="0"/>
            <a:t>Датахаб</a:t>
          </a:r>
          <a:endParaRPr lang="ru-RU" sz="1900" kern="1200" dirty="0"/>
        </a:p>
      </dsp:txBody>
      <dsp:txXfrm>
        <a:off x="35051" y="38796"/>
        <a:ext cx="3447066" cy="647911"/>
      </dsp:txXfrm>
    </dsp:sp>
    <dsp:sp modelId="{937D2EB9-5E8E-4D16-85A3-79DB5D4617BC}">
      <dsp:nvSpPr>
        <dsp:cNvPr id="0" name=""/>
        <dsp:cNvSpPr/>
      </dsp:nvSpPr>
      <dsp:spPr>
        <a:xfrm rot="5400000">
          <a:off x="6356335" y="-2009705"/>
          <a:ext cx="574411" cy="62527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/>
            <a:t>Комплексный подход цифровой трансформации в отрасли, координационное, методическое и информационное сопровождение организаций в реализации стратегии цифровой трансформации</a:t>
          </a:r>
          <a:endParaRPr lang="ru-RU" sz="1200" b="1" kern="1200" dirty="0"/>
        </a:p>
      </dsp:txBody>
      <dsp:txXfrm rot="-5400000">
        <a:off x="3517169" y="857501"/>
        <a:ext cx="6224704" cy="518331"/>
      </dsp:txXfrm>
    </dsp:sp>
    <dsp:sp modelId="{A0EC766D-E6DC-4A15-B6D7-56A0268CC796}">
      <dsp:nvSpPr>
        <dsp:cNvPr id="0" name=""/>
        <dsp:cNvSpPr/>
      </dsp:nvSpPr>
      <dsp:spPr>
        <a:xfrm>
          <a:off x="0" y="757659"/>
          <a:ext cx="3517168" cy="7180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/>
            <a:t>2. Архитектура цифровой трансформации</a:t>
          </a:r>
          <a:endParaRPr lang="ru-RU" sz="1900" b="1" kern="1200" dirty="0"/>
        </a:p>
      </dsp:txBody>
      <dsp:txXfrm>
        <a:off x="35051" y="792710"/>
        <a:ext cx="3447066" cy="647911"/>
      </dsp:txXfrm>
    </dsp:sp>
    <dsp:sp modelId="{A339D718-6B97-437D-9E7E-0CE3C1C54563}">
      <dsp:nvSpPr>
        <dsp:cNvPr id="0" name=""/>
        <dsp:cNvSpPr/>
      </dsp:nvSpPr>
      <dsp:spPr>
        <a:xfrm rot="5400000">
          <a:off x="6356335" y="-1255790"/>
          <a:ext cx="574411" cy="62527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/>
            <a:t>Создание и развитие цифровых сервисов в сфере науки и высшего образования, охватывающих все виды бизнес-процессов ООВО</a:t>
          </a:r>
          <a:endParaRPr lang="ru-RU" sz="1200" kern="1200" dirty="0"/>
        </a:p>
      </dsp:txBody>
      <dsp:txXfrm rot="-5400000">
        <a:off x="3517169" y="1611416"/>
        <a:ext cx="6224704" cy="518331"/>
      </dsp:txXfrm>
    </dsp:sp>
    <dsp:sp modelId="{58351D03-6E66-45CB-93CA-5224C3287ECA}">
      <dsp:nvSpPr>
        <dsp:cNvPr id="0" name=""/>
        <dsp:cNvSpPr/>
      </dsp:nvSpPr>
      <dsp:spPr>
        <a:xfrm>
          <a:off x="0" y="1511574"/>
          <a:ext cx="3517168" cy="7180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/>
            <a:t>3. Цифровой университет </a:t>
          </a:r>
          <a:endParaRPr lang="ru-RU" sz="1900" b="1" kern="1200" dirty="0"/>
        </a:p>
      </dsp:txBody>
      <dsp:txXfrm>
        <a:off x="35051" y="1546625"/>
        <a:ext cx="3447066" cy="647911"/>
      </dsp:txXfrm>
    </dsp:sp>
    <dsp:sp modelId="{20B726BA-1958-4203-A820-3827D4A84919}">
      <dsp:nvSpPr>
        <dsp:cNvPr id="0" name=""/>
        <dsp:cNvSpPr/>
      </dsp:nvSpPr>
      <dsp:spPr>
        <a:xfrm rot="5400000">
          <a:off x="6356335" y="-501875"/>
          <a:ext cx="574411" cy="62527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/>
            <a:t>Создание и развитие единой экосистемы сервисов для проведения исследований и разработок</a:t>
          </a:r>
          <a:endParaRPr lang="ru-RU" sz="1200" kern="1200" dirty="0"/>
        </a:p>
      </dsp:txBody>
      <dsp:txXfrm rot="-5400000">
        <a:off x="3517169" y="2365331"/>
        <a:ext cx="6224704" cy="518331"/>
      </dsp:txXfrm>
    </dsp:sp>
    <dsp:sp modelId="{15D66A57-953C-4489-A0C3-67B790E127A3}">
      <dsp:nvSpPr>
        <dsp:cNvPr id="0" name=""/>
        <dsp:cNvSpPr/>
      </dsp:nvSpPr>
      <dsp:spPr>
        <a:xfrm>
          <a:off x="0" y="2265489"/>
          <a:ext cx="3517168" cy="7180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/>
            <a:t>4. Единая сервисная платформа науки</a:t>
          </a:r>
          <a:endParaRPr lang="ru-RU" sz="1900" b="1" kern="1200" dirty="0"/>
        </a:p>
      </dsp:txBody>
      <dsp:txXfrm>
        <a:off x="35051" y="2300540"/>
        <a:ext cx="3447066" cy="647911"/>
      </dsp:txXfrm>
    </dsp:sp>
    <dsp:sp modelId="{16AB073B-939B-467A-976B-A5B1B0A51A9B}">
      <dsp:nvSpPr>
        <dsp:cNvPr id="0" name=""/>
        <dsp:cNvSpPr/>
      </dsp:nvSpPr>
      <dsp:spPr>
        <a:xfrm rot="5400000">
          <a:off x="6298991" y="252038"/>
          <a:ext cx="689098" cy="62527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/>
            <a:t>Формирование единой информационной среды взаимодействия ООВО, поставщиков и </a:t>
          </a:r>
          <a:r>
            <a:rPr lang="ru-RU" sz="1200" kern="1200" dirty="0" err="1" smtClean="0"/>
            <a:t>вендоров</a:t>
          </a:r>
          <a:r>
            <a:rPr lang="ru-RU" sz="1200" kern="1200" dirty="0" smtClean="0"/>
            <a:t> оборудования и ПО, создание единых инструментов мониторинга уровня цифровизации образовательных организаций</a:t>
          </a:r>
          <a:r>
            <a:rPr lang="en-US" sz="1200" kern="1200" dirty="0" smtClean="0"/>
            <a:t> </a:t>
          </a:r>
          <a:r>
            <a:rPr lang="ru-RU" sz="1200" kern="1200" dirty="0" smtClean="0"/>
            <a:t>с целью выравнивания технологического ландшафта и модернизации инфраструктуры</a:t>
          </a:r>
          <a:endParaRPr lang="ru-RU" sz="1200" kern="1200" dirty="0"/>
        </a:p>
      </dsp:txBody>
      <dsp:txXfrm rot="-5400000">
        <a:off x="3517169" y="3067500"/>
        <a:ext cx="6219105" cy="621820"/>
      </dsp:txXfrm>
    </dsp:sp>
    <dsp:sp modelId="{5C8514E4-392D-42D9-91EB-46E596DBDB5E}">
      <dsp:nvSpPr>
        <dsp:cNvPr id="0" name=""/>
        <dsp:cNvSpPr/>
      </dsp:nvSpPr>
      <dsp:spPr>
        <a:xfrm>
          <a:off x="0" y="3019403"/>
          <a:ext cx="3517168" cy="7180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/>
            <a:t>5. Маркетплейс программного обеспечения и оборудования</a:t>
          </a:r>
          <a:endParaRPr lang="ru-RU" sz="1900" b="1" kern="1200" dirty="0"/>
        </a:p>
      </dsp:txBody>
      <dsp:txXfrm>
        <a:off x="35051" y="3054454"/>
        <a:ext cx="3447066" cy="647911"/>
      </dsp:txXfrm>
    </dsp:sp>
    <dsp:sp modelId="{437F3A85-0C5C-4ABB-9EF8-F963CAF84E43}">
      <dsp:nvSpPr>
        <dsp:cNvPr id="0" name=""/>
        <dsp:cNvSpPr/>
      </dsp:nvSpPr>
      <dsp:spPr>
        <a:xfrm rot="5400000">
          <a:off x="6356335" y="999066"/>
          <a:ext cx="574411" cy="62527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/>
            <a:t>Повышение уровня цифровых компетенций обучающихся, ППС,  формирования компетентной команды </a:t>
          </a:r>
          <a:r>
            <a:rPr lang="en-US" sz="1200" kern="1200" dirty="0" smtClean="0"/>
            <a:t>CDTO </a:t>
          </a:r>
          <a:r>
            <a:rPr lang="ru-RU" sz="1200" kern="1200" dirty="0" smtClean="0"/>
            <a:t>ООВО для создания и реализации стратегии развития</a:t>
          </a:r>
          <a:endParaRPr lang="ru-RU" sz="1200" kern="1200" dirty="0"/>
        </a:p>
      </dsp:txBody>
      <dsp:txXfrm rot="-5400000">
        <a:off x="3517169" y="3866272"/>
        <a:ext cx="6224704" cy="518331"/>
      </dsp:txXfrm>
    </dsp:sp>
    <dsp:sp modelId="{B0AF185B-99CE-43A4-A75C-7F75ACA94214}">
      <dsp:nvSpPr>
        <dsp:cNvPr id="0" name=""/>
        <dsp:cNvSpPr/>
      </dsp:nvSpPr>
      <dsp:spPr>
        <a:xfrm>
          <a:off x="0" y="3773318"/>
          <a:ext cx="3517168" cy="7180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/>
            <a:t>6. Цифровое образование</a:t>
          </a:r>
          <a:endParaRPr lang="ru-RU" sz="1900" b="1" kern="1200" dirty="0"/>
        </a:p>
      </dsp:txBody>
      <dsp:txXfrm>
        <a:off x="35051" y="3808369"/>
        <a:ext cx="3447066" cy="647911"/>
      </dsp:txXfrm>
    </dsp:sp>
    <dsp:sp modelId="{59127579-5CD8-4A49-9FCB-93FDC204CC26}">
      <dsp:nvSpPr>
        <dsp:cNvPr id="0" name=""/>
        <dsp:cNvSpPr/>
      </dsp:nvSpPr>
      <dsp:spPr>
        <a:xfrm rot="5400000">
          <a:off x="6262519" y="1778447"/>
          <a:ext cx="749066" cy="624663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/>
            <a:t>Единая сервисная система для цифровой трансформации бизнес-процессов Минобрнауки России и ООВО: управление ролями и структурой, оптимизация, систематизация и регламентирование бизнес-процессов за счет создания информационной системы</a:t>
          </a:r>
          <a:endParaRPr lang="ru-RU" sz="1200" kern="1200" dirty="0"/>
        </a:p>
      </dsp:txBody>
      <dsp:txXfrm rot="-5400000">
        <a:off x="3513733" y="4563799"/>
        <a:ext cx="6210072" cy="675934"/>
      </dsp:txXfrm>
    </dsp:sp>
    <dsp:sp modelId="{546EF3F2-759F-44DD-93AE-528D6C078706}">
      <dsp:nvSpPr>
        <dsp:cNvPr id="0" name=""/>
        <dsp:cNvSpPr/>
      </dsp:nvSpPr>
      <dsp:spPr>
        <a:xfrm>
          <a:off x="0" y="4551275"/>
          <a:ext cx="3513733" cy="7180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/>
            <a:t>7. Сервис </a:t>
          </a:r>
          <a:r>
            <a:rPr lang="ru-RU" sz="1900" b="1" kern="1200" dirty="0" err="1" smtClean="0"/>
            <a:t>хаб</a:t>
          </a:r>
          <a:endParaRPr lang="ru-RU" sz="1900" b="1" kern="1200" dirty="0"/>
        </a:p>
      </dsp:txBody>
      <dsp:txXfrm>
        <a:off x="35051" y="4586326"/>
        <a:ext cx="3443631" cy="6479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948269-34E1-4C32-B3D8-225DFB0841CC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8AD5DE-ACC8-4BDF-89AB-94B8552C25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6615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07D33E-CF9F-404E-8543-65C1CC0746E3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30644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07D33E-CF9F-404E-8543-65C1CC0746E3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15298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61092-EA17-4238-8A3C-ED047A981F7F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68818-5A82-4E38-8502-32204F717B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6999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61092-EA17-4238-8A3C-ED047A981F7F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68818-5A82-4E38-8502-32204F717B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5529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61092-EA17-4238-8A3C-ED047A981F7F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68818-5A82-4E38-8502-32204F717B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7973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61092-EA17-4238-8A3C-ED047A981F7F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68818-5A82-4E38-8502-32204F717B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304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61092-EA17-4238-8A3C-ED047A981F7F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68818-5A82-4E38-8502-32204F717B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6801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61092-EA17-4238-8A3C-ED047A981F7F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68818-5A82-4E38-8502-32204F717B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2795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61092-EA17-4238-8A3C-ED047A981F7F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68818-5A82-4E38-8502-32204F717B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7174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61092-EA17-4238-8A3C-ED047A981F7F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68818-5A82-4E38-8502-32204F717B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639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61092-EA17-4238-8A3C-ED047A981F7F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68818-5A82-4E38-8502-32204F717B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6070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61092-EA17-4238-8A3C-ED047A981F7F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68818-5A82-4E38-8502-32204F717B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65946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61092-EA17-4238-8A3C-ED047A981F7F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68818-5A82-4E38-8502-32204F717B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9499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F61092-EA17-4238-8A3C-ED047A981F7F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B68818-5A82-4E38-8502-32204F717B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2886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5.gif"/><Relationship Id="rId7" Type="http://schemas.openxmlformats.org/officeDocument/2006/relationships/image" Target="../media/image1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5.gif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diagramData" Target="../diagrams/data1.xml"/><Relationship Id="rId3" Type="http://schemas.openxmlformats.org/officeDocument/2006/relationships/image" Target="../media/image5.gif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17" Type="http://schemas.microsoft.com/office/2007/relationships/diagramDrawing" Target="../diagrams/drawing1.xml"/><Relationship Id="rId2" Type="http://schemas.openxmlformats.org/officeDocument/2006/relationships/image" Target="../media/image4.jpeg"/><Relationship Id="rId16" Type="http://schemas.openxmlformats.org/officeDocument/2006/relationships/diagramColors" Target="../diagrams/colors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5" Type="http://schemas.openxmlformats.org/officeDocument/2006/relationships/diagramQuickStyle" Target="../diagrams/quickStyle1.xml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diagramLayout" Target="../diagrams/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5.gif"/><Relationship Id="rId7" Type="http://schemas.openxmlformats.org/officeDocument/2006/relationships/diagramQuickStyle" Target="../diagrams/quickStyle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25.png"/><Relationship Id="rId9" Type="http://schemas.microsoft.com/office/2007/relationships/diagramDrawing" Target="../diagrams/drawing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5.gif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5.gif"/><Relationship Id="rId7" Type="http://schemas.openxmlformats.org/officeDocument/2006/relationships/diagramQuickStyle" Target="../diagrams/quickStyle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27.png"/><Relationship Id="rId9" Type="http://schemas.microsoft.com/office/2007/relationships/diagramDrawing" Target="../diagrams/drawing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5.gif"/><Relationship Id="rId7" Type="http://schemas.openxmlformats.org/officeDocument/2006/relationships/diagramColors" Target="../diagrams/colors4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emf"/><Relationship Id="rId3" Type="http://schemas.openxmlformats.org/officeDocument/2006/relationships/image" Target="../media/image5.gif"/><Relationship Id="rId7" Type="http://schemas.openxmlformats.org/officeDocument/2006/relationships/image" Target="../media/image32.e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emf"/><Relationship Id="rId5" Type="http://schemas.openxmlformats.org/officeDocument/2006/relationships/image" Target="../media/image30.emf"/><Relationship Id="rId4" Type="http://schemas.openxmlformats.org/officeDocument/2006/relationships/image" Target="../media/image29.emf"/><Relationship Id="rId9" Type="http://schemas.openxmlformats.org/officeDocument/2006/relationships/image" Target="../media/image34.emf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0" y="7434"/>
            <a:ext cx="12191999" cy="6850566"/>
          </a:xfrm>
          <a:prstGeom prst="rect">
            <a:avLst/>
          </a:prstGeom>
          <a:solidFill>
            <a:srgbClr val="004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205333" y="4381501"/>
            <a:ext cx="3321620" cy="1737198"/>
          </a:xfrm>
          <a:prstGeom prst="rect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CBAB5B58-D96C-46D6-80D2-344F99BBC81D}"/>
              </a:ext>
            </a:extLst>
          </p:cNvPr>
          <p:cNvSpPr/>
          <p:nvPr/>
        </p:nvSpPr>
        <p:spPr>
          <a:xfrm>
            <a:off x="1682456" y="3904456"/>
            <a:ext cx="100013" cy="2595563"/>
          </a:xfrm>
          <a:prstGeom prst="rect">
            <a:avLst/>
          </a:prstGeom>
          <a:solidFill>
            <a:srgbClr val="6600CC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8585396" y="4381501"/>
            <a:ext cx="3613660" cy="1737198"/>
          </a:xfrm>
          <a:prstGeom prst="rect">
            <a:avLst/>
          </a:prstGeom>
          <a:solidFill>
            <a:schemeClr val="bg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0" y="4381501"/>
            <a:ext cx="993776" cy="1737198"/>
          </a:xfrm>
          <a:prstGeom prst="rect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2154651" y="3261247"/>
            <a:ext cx="1337447" cy="1336619"/>
          </a:xfrm>
          <a:prstGeom prst="rect">
            <a:avLst/>
          </a:prstGeom>
          <a:solidFill>
            <a:srgbClr val="92D05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3928193" y="5151730"/>
            <a:ext cx="1337447" cy="1336619"/>
          </a:xfrm>
          <a:prstGeom prst="rect">
            <a:avLst/>
          </a:prstGeom>
          <a:solidFill>
            <a:srgbClr val="6600CC">
              <a:alpha val="1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2787954" y="4850382"/>
            <a:ext cx="704144" cy="703708"/>
          </a:xfrm>
          <a:prstGeom prst="rect">
            <a:avLst/>
          </a:prstGeom>
          <a:solidFill>
            <a:schemeClr val="accent4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2787954" y="1555265"/>
            <a:ext cx="704144" cy="703708"/>
          </a:xfrm>
          <a:prstGeom prst="rect">
            <a:avLst/>
          </a:prstGeom>
          <a:solidFill>
            <a:srgbClr val="6600CC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88" y="498876"/>
            <a:ext cx="1920407" cy="575337"/>
          </a:xfrm>
          <a:prstGeom prst="rect">
            <a:avLst/>
          </a:prstGeom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3937120" y="1460662"/>
            <a:ext cx="766547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ru-RU" sz="2800" b="1" dirty="0" smtClean="0">
              <a:solidFill>
                <a:schemeClr val="bg1"/>
              </a:solidFill>
            </a:endParaRPr>
          </a:p>
          <a:p>
            <a:pPr>
              <a:defRPr/>
            </a:pPr>
            <a:r>
              <a:rPr lang="ru-RU" sz="2800" b="1" dirty="0" smtClean="0">
                <a:solidFill>
                  <a:schemeClr val="bg1"/>
                </a:solidFill>
              </a:rPr>
              <a:t>ЦЕНТР </a:t>
            </a:r>
            <a:r>
              <a:rPr lang="ru-RU" sz="2800" b="1" dirty="0">
                <a:solidFill>
                  <a:schemeClr val="bg1"/>
                </a:solidFill>
              </a:rPr>
              <a:t>КОМПЕТЕНЦИЙ ПО </a:t>
            </a:r>
            <a:r>
              <a:rPr lang="ru-RU" sz="2800" b="1" dirty="0" smtClean="0">
                <a:solidFill>
                  <a:schemeClr val="bg1"/>
                </a:solidFill>
              </a:rPr>
              <a:t>ЦИФРОВИЗАЦИИ</a:t>
            </a:r>
            <a:r>
              <a:rPr lang="ru-RU" sz="2800" b="1" dirty="0">
                <a:solidFill>
                  <a:schemeClr val="bg1"/>
                </a:solidFill>
              </a:rPr>
              <a:t/>
            </a:r>
            <a:br>
              <a:rPr lang="ru-RU" sz="2800" b="1" dirty="0">
                <a:solidFill>
                  <a:schemeClr val="bg1"/>
                </a:solidFill>
              </a:rPr>
            </a:br>
            <a:r>
              <a:rPr lang="ru-RU" sz="2800" b="1" dirty="0">
                <a:solidFill>
                  <a:schemeClr val="bg1"/>
                </a:solidFill>
              </a:rPr>
              <a:t>ОБРАЗОВАТЕЛЬНЫХ </a:t>
            </a:r>
            <a:r>
              <a:rPr lang="ru-RU" sz="2800" b="1" dirty="0" smtClean="0">
                <a:solidFill>
                  <a:schemeClr val="bg1"/>
                </a:solidFill>
              </a:rPr>
              <a:t>ОРГАНИЗАЦИЙ</a:t>
            </a:r>
          </a:p>
          <a:p>
            <a:pPr>
              <a:defRPr/>
            </a:pPr>
            <a:endParaRPr lang="ru-RU" sz="2800" b="1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ru-RU" sz="4000" b="1" dirty="0" smtClean="0">
                <a:solidFill>
                  <a:schemeClr val="bg1"/>
                </a:solidFill>
              </a:rPr>
              <a:t>ЦИФРОВИЗАЦИЯ СОВРЕМЕННОГО УЧЕБНОГО ЗАВЕДЕНИЯ</a:t>
            </a:r>
          </a:p>
          <a:p>
            <a:pPr>
              <a:defRPr/>
            </a:pPr>
            <a:endParaRPr lang="ru-RU" sz="2800" b="1" spc="-40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482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0" y="7434"/>
            <a:ext cx="12191999" cy="6850566"/>
          </a:xfrm>
          <a:prstGeom prst="rect">
            <a:avLst/>
          </a:prstGeom>
          <a:solidFill>
            <a:srgbClr val="004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205333" y="4381501"/>
            <a:ext cx="3321620" cy="1737198"/>
          </a:xfrm>
          <a:prstGeom prst="rect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CBAB5B58-D96C-46D6-80D2-344F99BBC81D}"/>
              </a:ext>
            </a:extLst>
          </p:cNvPr>
          <p:cNvSpPr/>
          <p:nvPr/>
        </p:nvSpPr>
        <p:spPr>
          <a:xfrm>
            <a:off x="1682456" y="3904456"/>
            <a:ext cx="100013" cy="2595563"/>
          </a:xfrm>
          <a:prstGeom prst="rect">
            <a:avLst/>
          </a:prstGeom>
          <a:solidFill>
            <a:srgbClr val="6600CC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8585396" y="4381501"/>
            <a:ext cx="3613660" cy="1737198"/>
          </a:xfrm>
          <a:prstGeom prst="rect">
            <a:avLst/>
          </a:prstGeom>
          <a:solidFill>
            <a:schemeClr val="bg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0" y="4381501"/>
            <a:ext cx="993776" cy="1737198"/>
          </a:xfrm>
          <a:prstGeom prst="rect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2154651" y="3261247"/>
            <a:ext cx="1337447" cy="1336619"/>
          </a:xfrm>
          <a:prstGeom prst="rect">
            <a:avLst/>
          </a:prstGeom>
          <a:solidFill>
            <a:srgbClr val="92D05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3928193" y="5151730"/>
            <a:ext cx="1337447" cy="1336619"/>
          </a:xfrm>
          <a:prstGeom prst="rect">
            <a:avLst/>
          </a:prstGeom>
          <a:solidFill>
            <a:srgbClr val="6600CC">
              <a:alpha val="1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2787954" y="4850382"/>
            <a:ext cx="704144" cy="703708"/>
          </a:xfrm>
          <a:prstGeom prst="rect">
            <a:avLst/>
          </a:prstGeom>
          <a:solidFill>
            <a:schemeClr val="accent4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2787954" y="1555265"/>
            <a:ext cx="704144" cy="703708"/>
          </a:xfrm>
          <a:prstGeom prst="rect">
            <a:avLst/>
          </a:prstGeom>
          <a:solidFill>
            <a:srgbClr val="6600CC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321" y="2389556"/>
            <a:ext cx="3845685" cy="180266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88" y="498876"/>
            <a:ext cx="1920407" cy="575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878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F3D31F98-40B3-4EE0-9C8E-DC9DF308D57B}"/>
              </a:ext>
            </a:extLst>
          </p:cNvPr>
          <p:cNvSpPr/>
          <p:nvPr/>
        </p:nvSpPr>
        <p:spPr>
          <a:xfrm>
            <a:off x="1205473" y="1766811"/>
            <a:ext cx="569043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33CC"/>
                </a:solidFill>
              </a:rPr>
              <a:t>АКТУАЛЬНЫЕ АСПЕКТЫ ЦИФРОВОЙ ТРАНСФОРМАЦИИ ОБРАЗОВАТЕЛЬНОЙ ОРГАНИЗАЦИИ ВЫСШЕГО ОБРАЗОВАНИЯ</a:t>
            </a:r>
          </a:p>
          <a:p>
            <a:endParaRPr lang="en-US" b="1" dirty="0" smtClean="0">
              <a:solidFill>
                <a:srgbClr val="0033CC"/>
              </a:solidFill>
            </a:endParaRPr>
          </a:p>
          <a:p>
            <a:r>
              <a:rPr lang="ru-RU" sz="2000" b="1" dirty="0" smtClean="0">
                <a:solidFill>
                  <a:srgbClr val="0033CC"/>
                </a:solidFill>
              </a:rPr>
              <a:t>Светлана  </a:t>
            </a:r>
            <a:r>
              <a:rPr lang="ru-RU" sz="2000" b="1" dirty="0">
                <a:solidFill>
                  <a:srgbClr val="0033CC"/>
                </a:solidFill>
              </a:rPr>
              <a:t>Арифуллина</a:t>
            </a:r>
          </a:p>
          <a:p>
            <a:endParaRPr lang="ru-RU" b="1" dirty="0">
              <a:solidFill>
                <a:srgbClr val="0033CC"/>
              </a:solidFill>
            </a:endParaRPr>
          </a:p>
          <a:p>
            <a:endParaRPr lang="ru-RU" sz="1600" dirty="0" smtClean="0">
              <a:solidFill>
                <a:srgbClr val="0033CC"/>
              </a:solidFill>
            </a:endParaRPr>
          </a:p>
          <a:p>
            <a:r>
              <a:rPr lang="ru-RU" sz="1600" dirty="0" smtClean="0">
                <a:solidFill>
                  <a:srgbClr val="0033CC"/>
                </a:solidFill>
              </a:rPr>
              <a:t>Начальник </a:t>
            </a:r>
            <a:r>
              <a:rPr lang="ru-RU" sz="1600" dirty="0">
                <a:solidFill>
                  <a:srgbClr val="0033CC"/>
                </a:solidFill>
              </a:rPr>
              <a:t>отдела </a:t>
            </a:r>
            <a:r>
              <a:rPr lang="ru-RU" sz="1600" dirty="0" smtClean="0">
                <a:solidFill>
                  <a:srgbClr val="0033CC"/>
                </a:solidFill>
              </a:rPr>
              <a:t>информационных </a:t>
            </a:r>
            <a:r>
              <a:rPr lang="ru-RU" sz="1600" dirty="0">
                <a:solidFill>
                  <a:srgbClr val="0033CC"/>
                </a:solidFill>
              </a:rPr>
              <a:t/>
            </a:r>
            <a:br>
              <a:rPr lang="ru-RU" sz="1600" dirty="0">
                <a:solidFill>
                  <a:srgbClr val="0033CC"/>
                </a:solidFill>
              </a:rPr>
            </a:br>
            <a:r>
              <a:rPr lang="ru-RU" sz="1600" dirty="0" smtClean="0">
                <a:solidFill>
                  <a:srgbClr val="0033CC"/>
                </a:solidFill>
              </a:rPr>
              <a:t>технологий</a:t>
            </a:r>
          </a:p>
          <a:p>
            <a:endParaRPr lang="ru-RU" sz="1600" dirty="0" smtClean="0">
              <a:solidFill>
                <a:srgbClr val="0033CC"/>
              </a:solidFill>
            </a:endParaRPr>
          </a:p>
          <a:p>
            <a:r>
              <a:rPr lang="ru-RU" sz="1600" dirty="0" smtClean="0">
                <a:solidFill>
                  <a:srgbClr val="0033CC"/>
                </a:solidFill>
              </a:rPr>
              <a:t>Сибирский государственный университет</a:t>
            </a:r>
            <a:br>
              <a:rPr lang="ru-RU" sz="1600" dirty="0" smtClean="0">
                <a:solidFill>
                  <a:srgbClr val="0033CC"/>
                </a:solidFill>
              </a:rPr>
            </a:br>
            <a:r>
              <a:rPr lang="ru-RU" sz="1600" dirty="0" smtClean="0">
                <a:solidFill>
                  <a:srgbClr val="0033CC"/>
                </a:solidFill>
              </a:rPr>
              <a:t>телекоммуникаций и информатики</a:t>
            </a:r>
            <a:endParaRPr lang="ru-RU" sz="1600" dirty="0">
              <a:solidFill>
                <a:srgbClr val="0033CC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CD98090-72EC-4483-9F19-B40B11028E7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266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57"/>
          <a:stretch/>
        </p:blipFill>
        <p:spPr>
          <a:xfrm>
            <a:off x="7115695" y="1766811"/>
            <a:ext cx="4486463" cy="3107738"/>
          </a:xfrm>
          <a:prstGeom prst="rect">
            <a:avLst/>
          </a:prstGeom>
          <a:ln>
            <a:noFill/>
          </a:ln>
          <a:effectLst>
            <a:softEdge rad="0"/>
          </a:effec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3E62935-5D3B-4D0F-A8F7-3DCBF826C29C}"/>
              </a:ext>
            </a:extLst>
          </p:cNvPr>
          <p:cNvSpPr/>
          <p:nvPr/>
        </p:nvSpPr>
        <p:spPr>
          <a:xfrm>
            <a:off x="10030840" y="3432175"/>
            <a:ext cx="81915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8498AD84-3DD3-4871-989C-5C7A1201B457}"/>
              </a:ext>
            </a:extLst>
          </p:cNvPr>
          <p:cNvSpPr/>
          <p:nvPr/>
        </p:nvSpPr>
        <p:spPr>
          <a:xfrm>
            <a:off x="11007153" y="3432175"/>
            <a:ext cx="1179512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0EDB2210-7C35-4B38-BA9E-ED8E26E7AB46}"/>
              </a:ext>
            </a:extLst>
          </p:cNvPr>
          <p:cNvSpPr/>
          <p:nvPr/>
        </p:nvSpPr>
        <p:spPr>
          <a:xfrm>
            <a:off x="0" y="3590116"/>
            <a:ext cx="2185988" cy="2595563"/>
          </a:xfrm>
          <a:prstGeom prst="rect">
            <a:avLst/>
          </a:prstGeom>
          <a:solidFill>
            <a:srgbClr val="00B0F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37A19D9-9509-4803-A365-5C3D54CCE529}"/>
              </a:ext>
            </a:extLst>
          </p:cNvPr>
          <p:cNvSpPr/>
          <p:nvPr/>
        </p:nvSpPr>
        <p:spPr>
          <a:xfrm>
            <a:off x="11180190" y="2971800"/>
            <a:ext cx="1006475" cy="2595563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2AAE6365-9B07-432F-B576-4F165A550F2B}"/>
              </a:ext>
            </a:extLst>
          </p:cNvPr>
          <p:cNvSpPr/>
          <p:nvPr/>
        </p:nvSpPr>
        <p:spPr>
          <a:xfrm>
            <a:off x="399293" y="3320680"/>
            <a:ext cx="100012" cy="2595563"/>
          </a:xfrm>
          <a:prstGeom prst="rect">
            <a:avLst/>
          </a:prstGeom>
          <a:solidFill>
            <a:srgbClr val="6600CC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0784C04E-9582-4BF1-882B-2AD8D15EDC93}"/>
              </a:ext>
            </a:extLst>
          </p:cNvPr>
          <p:cNvSpPr/>
          <p:nvPr/>
        </p:nvSpPr>
        <p:spPr>
          <a:xfrm>
            <a:off x="9833990" y="3162992"/>
            <a:ext cx="100013" cy="2595563"/>
          </a:xfrm>
          <a:prstGeom prst="rect">
            <a:avLst/>
          </a:prstGeom>
          <a:solidFill>
            <a:srgbClr val="6600CC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10706100" y="3432176"/>
            <a:ext cx="288354" cy="2595562"/>
          </a:xfrm>
          <a:prstGeom prst="rect">
            <a:avLst/>
          </a:prstGeom>
          <a:solidFill>
            <a:schemeClr val="bg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9833990" y="1442511"/>
            <a:ext cx="1337447" cy="1336619"/>
          </a:xfrm>
          <a:prstGeom prst="rect">
            <a:avLst/>
          </a:prstGeom>
          <a:solidFill>
            <a:srgbClr val="6600CC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10642382" y="1555992"/>
            <a:ext cx="704144" cy="703708"/>
          </a:xfrm>
          <a:prstGeom prst="rect">
            <a:avLst/>
          </a:prstGeom>
          <a:solidFill>
            <a:schemeClr val="bg1">
              <a:alpha val="3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6331716" y="4658217"/>
            <a:ext cx="1370370" cy="1369521"/>
          </a:xfrm>
          <a:prstGeom prst="rect">
            <a:avLst/>
          </a:prstGeom>
          <a:solidFill>
            <a:schemeClr val="accent4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632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10036175" y="3432175"/>
            <a:ext cx="81915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5C16E496-822D-49C8-B5E2-ACC44B043F2A}"/>
              </a:ext>
            </a:extLst>
          </p:cNvPr>
          <p:cNvSpPr/>
          <p:nvPr/>
        </p:nvSpPr>
        <p:spPr>
          <a:xfrm>
            <a:off x="11012488" y="3432175"/>
            <a:ext cx="1179512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7F4C41-A183-4F6A-9348-4DA00599379B}"/>
              </a:ext>
            </a:extLst>
          </p:cNvPr>
          <p:cNvSpPr/>
          <p:nvPr/>
        </p:nvSpPr>
        <p:spPr>
          <a:xfrm>
            <a:off x="0" y="3432175"/>
            <a:ext cx="2185988" cy="2595563"/>
          </a:xfrm>
          <a:prstGeom prst="rect">
            <a:avLst/>
          </a:prstGeom>
          <a:solidFill>
            <a:srgbClr val="00B0F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0"/>
            <a:ext cx="1006475" cy="556736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10036175" y="1"/>
            <a:ext cx="819150" cy="1215108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115E065F-B383-4EE2-8E40-503AE416AC55}"/>
              </a:ext>
            </a:extLst>
          </p:cNvPr>
          <p:cNvSpPr/>
          <p:nvPr/>
        </p:nvSpPr>
        <p:spPr>
          <a:xfrm>
            <a:off x="751725" y="2786421"/>
            <a:ext cx="100012" cy="2595563"/>
          </a:xfrm>
          <a:prstGeom prst="rect">
            <a:avLst/>
          </a:prstGeom>
          <a:solidFill>
            <a:srgbClr val="6600CC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CBAB5B58-D96C-46D6-80D2-344F99BBC81D}"/>
              </a:ext>
            </a:extLst>
          </p:cNvPr>
          <p:cNvSpPr/>
          <p:nvPr/>
        </p:nvSpPr>
        <p:spPr>
          <a:xfrm>
            <a:off x="11428786" y="3904456"/>
            <a:ext cx="100013" cy="2595563"/>
          </a:xfrm>
          <a:prstGeom prst="rect">
            <a:avLst/>
          </a:prstGeom>
          <a:solidFill>
            <a:srgbClr val="6600CC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7973007" y="4256740"/>
            <a:ext cx="2602871" cy="2601260"/>
          </a:xfrm>
          <a:prstGeom prst="rect">
            <a:avLst/>
          </a:prstGeom>
          <a:solidFill>
            <a:srgbClr val="6600CC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8232891" y="3122035"/>
            <a:ext cx="1370370" cy="1369521"/>
          </a:xfrm>
          <a:prstGeom prst="rect">
            <a:avLst/>
          </a:prstGeom>
          <a:solidFill>
            <a:schemeClr val="accent4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851737" y="2365271"/>
            <a:ext cx="8331530" cy="343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15000"/>
              </a:lnSpc>
              <a:spcAft>
                <a:spcPts val="600"/>
              </a:spcAft>
            </a:pPr>
            <a:r>
              <a:rPr lang="ru-RU" dirty="0" smtClean="0"/>
              <a:t>Создан в 2014 г. при федеральном учебно-методическом объединении в сфере инфокоммуникационных технологий </a:t>
            </a:r>
            <a:br>
              <a:rPr lang="ru-RU" dirty="0" smtClean="0"/>
            </a:br>
            <a:r>
              <a:rPr lang="ru-RU" dirty="0" smtClean="0"/>
              <a:t>и систем связи (</a:t>
            </a:r>
            <a:r>
              <a:rPr lang="ru-RU" dirty="0" err="1" smtClean="0"/>
              <a:t>Россвязь</a:t>
            </a:r>
            <a:r>
              <a:rPr lang="ru-RU" dirty="0" smtClean="0"/>
              <a:t>, Министерство связи)</a:t>
            </a:r>
          </a:p>
          <a:p>
            <a:pPr lvl="1">
              <a:lnSpc>
                <a:spcPct val="115000"/>
              </a:lnSpc>
              <a:spcAft>
                <a:spcPts val="600"/>
              </a:spcAft>
            </a:pPr>
            <a:endParaRPr lang="ru-RU" dirty="0"/>
          </a:p>
          <a:p>
            <a:pPr lvl="1" algn="just">
              <a:lnSpc>
                <a:spcPct val="115000"/>
              </a:lnSpc>
              <a:spcAft>
                <a:spcPts val="600"/>
              </a:spcAft>
            </a:pPr>
            <a:r>
              <a:rPr lang="ru-RU" b="1" dirty="0" smtClean="0"/>
              <a:t>Цель</a:t>
            </a:r>
            <a:r>
              <a:rPr lang="ru-RU" b="1" dirty="0"/>
              <a:t>:</a:t>
            </a:r>
            <a:r>
              <a:rPr lang="ru-RU" dirty="0"/>
              <a:t> координация действий членов УМО </a:t>
            </a:r>
            <a:r>
              <a:rPr lang="ru-RU" dirty="0" err="1" smtClean="0"/>
              <a:t>ИКТиСС</a:t>
            </a:r>
            <a:r>
              <a:rPr lang="ru-RU" dirty="0" smtClean="0"/>
              <a:t> по </a:t>
            </a:r>
            <a:r>
              <a:rPr lang="ru-RU" dirty="0"/>
              <a:t>разработке </a:t>
            </a:r>
            <a:r>
              <a:rPr lang="ru-RU" dirty="0" smtClean="0"/>
              <a:t>требований </a:t>
            </a:r>
            <a:r>
              <a:rPr lang="ru-RU" dirty="0"/>
              <a:t>к автоматизации </a:t>
            </a:r>
            <a:r>
              <a:rPr lang="ru-RU" dirty="0" smtClean="0"/>
              <a:t>образовательных организаций, </a:t>
            </a:r>
            <a:r>
              <a:rPr lang="ru-RU" dirty="0"/>
              <a:t>формированию единого подхода </a:t>
            </a:r>
            <a:r>
              <a:rPr lang="ru-RU" dirty="0" smtClean="0"/>
              <a:t>к </a:t>
            </a:r>
            <a:r>
              <a:rPr lang="ru-RU" dirty="0"/>
              <a:t>автоматизации управления образовательной </a:t>
            </a:r>
            <a:r>
              <a:rPr lang="ru-RU" dirty="0" smtClean="0"/>
              <a:t>организацией,</a:t>
            </a:r>
            <a:br>
              <a:rPr lang="ru-RU" dirty="0" smtClean="0"/>
            </a:br>
            <a:r>
              <a:rPr lang="ru-RU" dirty="0" smtClean="0"/>
              <a:t>а </a:t>
            </a:r>
            <a:r>
              <a:rPr lang="ru-RU" dirty="0"/>
              <a:t>так же представления и защиты общих интересов членов </a:t>
            </a:r>
            <a:r>
              <a:rPr lang="ru-RU" dirty="0" smtClean="0"/>
              <a:t>УМО в </a:t>
            </a:r>
            <a:r>
              <a:rPr lang="ru-RU" dirty="0"/>
              <a:t>области автоматизации </a:t>
            </a:r>
            <a:r>
              <a:rPr lang="ru-RU" dirty="0" smtClean="0"/>
              <a:t>образовательных организаций высшего образования.</a:t>
            </a:r>
            <a:endParaRPr lang="ru-RU" dirty="0"/>
          </a:p>
          <a:p>
            <a:pPr lvl="1">
              <a:lnSpc>
                <a:spcPct val="115000"/>
              </a:lnSpc>
              <a:spcAft>
                <a:spcPts val="600"/>
              </a:spcAft>
            </a:pPr>
            <a:endParaRPr lang="ru-RU" sz="1400" dirty="0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1259059" y="1042051"/>
            <a:ext cx="766547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>
                <a:solidFill>
                  <a:srgbClr val="0033CC"/>
                </a:solidFill>
              </a:rPr>
              <a:t>ЦЕНТР КОМПЕТЕНЦИЙ ПО </a:t>
            </a:r>
            <a:r>
              <a:rPr lang="ru-RU" sz="2800" b="1" dirty="0" smtClean="0">
                <a:solidFill>
                  <a:srgbClr val="0033CC"/>
                </a:solidFill>
              </a:rPr>
              <a:t>АВТОМАТИЗАЦИИ</a:t>
            </a:r>
            <a:r>
              <a:rPr lang="ru-RU" sz="2800" b="1" dirty="0">
                <a:solidFill>
                  <a:srgbClr val="0033CC"/>
                </a:solidFill>
              </a:rPr>
              <a:t/>
            </a:r>
            <a:br>
              <a:rPr lang="ru-RU" sz="2800" b="1" dirty="0">
                <a:solidFill>
                  <a:srgbClr val="0033CC"/>
                </a:solidFill>
              </a:rPr>
            </a:br>
            <a:r>
              <a:rPr lang="ru-RU" sz="2800" b="1" dirty="0">
                <a:solidFill>
                  <a:srgbClr val="0033CC"/>
                </a:solidFill>
              </a:rPr>
              <a:t>ОБРАЗОВАТЕЛЬНЫХ ОРГАНИЗАЦИЙ</a:t>
            </a:r>
          </a:p>
          <a:p>
            <a:pPr>
              <a:defRPr/>
            </a:pPr>
            <a:endParaRPr lang="ru-RU" sz="2800" b="1" spc="-40" dirty="0">
              <a:cs typeface="Arial" panose="020B0604020202020204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2219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614822" y="4927389"/>
            <a:ext cx="8891040" cy="1315721"/>
          </a:xfrm>
          <a:prstGeom prst="rect">
            <a:avLst/>
          </a:prstGeom>
          <a:solidFill>
            <a:srgbClr val="0033CC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10036175" y="3398923"/>
            <a:ext cx="81915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5C16E496-822D-49C8-B5E2-ACC44B043F2A}"/>
              </a:ext>
            </a:extLst>
          </p:cNvPr>
          <p:cNvSpPr/>
          <p:nvPr/>
        </p:nvSpPr>
        <p:spPr>
          <a:xfrm>
            <a:off x="11012488" y="3432175"/>
            <a:ext cx="1179512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7F4C41-A183-4F6A-9348-4DA00599379B}"/>
              </a:ext>
            </a:extLst>
          </p:cNvPr>
          <p:cNvSpPr/>
          <p:nvPr/>
        </p:nvSpPr>
        <p:spPr>
          <a:xfrm>
            <a:off x="0" y="3432175"/>
            <a:ext cx="2185988" cy="2595563"/>
          </a:xfrm>
          <a:prstGeom prst="rect">
            <a:avLst/>
          </a:prstGeom>
          <a:solidFill>
            <a:srgbClr val="00B0F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0"/>
            <a:ext cx="1006475" cy="556736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10036175" y="1"/>
            <a:ext cx="819150" cy="1215108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115E065F-B383-4EE2-8E40-503AE416AC55}"/>
              </a:ext>
            </a:extLst>
          </p:cNvPr>
          <p:cNvSpPr/>
          <p:nvPr/>
        </p:nvSpPr>
        <p:spPr>
          <a:xfrm>
            <a:off x="358356" y="3871203"/>
            <a:ext cx="100012" cy="2595563"/>
          </a:xfrm>
          <a:prstGeom prst="rect">
            <a:avLst/>
          </a:prstGeom>
          <a:solidFill>
            <a:srgbClr val="6600CC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CBAB5B58-D96C-46D6-80D2-344F99BBC81D}"/>
              </a:ext>
            </a:extLst>
          </p:cNvPr>
          <p:cNvSpPr/>
          <p:nvPr/>
        </p:nvSpPr>
        <p:spPr>
          <a:xfrm>
            <a:off x="11428786" y="3871204"/>
            <a:ext cx="100013" cy="2595563"/>
          </a:xfrm>
          <a:prstGeom prst="rect">
            <a:avLst/>
          </a:prstGeom>
          <a:solidFill>
            <a:srgbClr val="6600CC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9429951" y="5097245"/>
            <a:ext cx="1370370" cy="1369521"/>
          </a:xfrm>
          <a:prstGeom prst="rect">
            <a:avLst/>
          </a:prstGeom>
          <a:solidFill>
            <a:schemeClr val="accent4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7973007" y="-919886"/>
            <a:ext cx="2602871" cy="2601260"/>
          </a:xfrm>
          <a:prstGeom prst="rect">
            <a:avLst/>
          </a:prstGeom>
          <a:solidFill>
            <a:srgbClr val="6600CC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458368" y="343674"/>
            <a:ext cx="766547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>
                <a:solidFill>
                  <a:srgbClr val="0033CC"/>
                </a:solidFill>
              </a:rPr>
              <a:t>ЦЕНТР КОМПЕТЕНЦИЙ ПО </a:t>
            </a:r>
            <a:r>
              <a:rPr lang="ru-RU" sz="2800" b="1" dirty="0" smtClean="0">
                <a:solidFill>
                  <a:srgbClr val="0033CC"/>
                </a:solidFill>
              </a:rPr>
              <a:t>ЦИФРОВИЗАЦИИ</a:t>
            </a:r>
            <a:r>
              <a:rPr lang="ru-RU" sz="2800" b="1" dirty="0">
                <a:solidFill>
                  <a:srgbClr val="0033CC"/>
                </a:solidFill>
              </a:rPr>
              <a:t/>
            </a:r>
            <a:br>
              <a:rPr lang="ru-RU" sz="2800" b="1" dirty="0">
                <a:solidFill>
                  <a:srgbClr val="0033CC"/>
                </a:solidFill>
              </a:rPr>
            </a:br>
            <a:r>
              <a:rPr lang="ru-RU" sz="2800" b="1" dirty="0">
                <a:solidFill>
                  <a:srgbClr val="0033CC"/>
                </a:solidFill>
              </a:rPr>
              <a:t>ОБРАЗОВАТЕЛЬНЫХ ОРГАНИЗАЦИЙ</a:t>
            </a:r>
          </a:p>
          <a:p>
            <a:pPr>
              <a:defRPr/>
            </a:pPr>
            <a:endParaRPr lang="ru-RU" sz="2800" b="1" spc="-40" dirty="0">
              <a:cs typeface="Arial" panose="020B060402020202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4257926" y="1673214"/>
            <a:ext cx="6852256" cy="25884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ru-RU" sz="1600" dirty="0" smtClean="0"/>
              <a:t>Московский технический университет связи и информатики (МТУСИ),</a:t>
            </a:r>
          </a:p>
          <a:p>
            <a:pPr marL="742950" lvl="1" indent="-285750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ru-RU" sz="1600" dirty="0" smtClean="0"/>
              <a:t>Санкт-Петербургский </a:t>
            </a:r>
            <a:r>
              <a:rPr lang="ru-RU" sz="1600" dirty="0"/>
              <a:t>государственный университет телекоммуникаций им. проф. </a:t>
            </a:r>
            <a:r>
              <a:rPr lang="ru-RU" sz="1600" dirty="0" err="1"/>
              <a:t>М.А.Бонч-Бруевича</a:t>
            </a:r>
            <a:r>
              <a:rPr lang="ru-RU" sz="1600" dirty="0"/>
              <a:t> (</a:t>
            </a:r>
            <a:r>
              <a:rPr lang="ru-RU" sz="1600" dirty="0" err="1"/>
              <a:t>СпбГУТ</a:t>
            </a:r>
            <a:r>
              <a:rPr lang="ru-RU" sz="1600" dirty="0"/>
              <a:t>),</a:t>
            </a:r>
          </a:p>
          <a:p>
            <a:pPr marL="742950" lvl="1" indent="-285750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ru-RU" sz="1600" dirty="0" smtClean="0"/>
              <a:t>Сибирский </a:t>
            </a:r>
            <a:r>
              <a:rPr lang="ru-RU" sz="1600" dirty="0"/>
              <a:t>государственный университет телекоммуникаций и информатики (СибГУТИ</a:t>
            </a:r>
            <a:r>
              <a:rPr lang="ru-RU" sz="1600" dirty="0" smtClean="0"/>
              <a:t>), г. Новосибирск</a:t>
            </a:r>
            <a:endParaRPr lang="ru-RU" sz="1600" dirty="0"/>
          </a:p>
          <a:p>
            <a:pPr marL="742950" lvl="1" indent="-285750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ru-RU" sz="1600" dirty="0" smtClean="0"/>
              <a:t>Поволжский государственный университет телекоммуникаций и информатики (</a:t>
            </a:r>
            <a:r>
              <a:rPr lang="ru-RU" sz="1600" dirty="0"/>
              <a:t>ПГУТИ) , г. </a:t>
            </a:r>
            <a:r>
              <a:rPr lang="ru-RU" sz="1600" dirty="0" smtClean="0"/>
              <a:t>Самара</a:t>
            </a:r>
          </a:p>
        </p:txBody>
      </p:sp>
      <p:pic>
        <p:nvPicPr>
          <p:cNvPr id="1028" name="Picture 4" descr="Картинки по запросу минцифры рф логотип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3" y="1597064"/>
            <a:ext cx="3816990" cy="1989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98017" y="5097245"/>
            <a:ext cx="8935273" cy="369332"/>
          </a:xfrm>
          <a:prstGeom prst="rect">
            <a:avLst/>
          </a:prstGeom>
          <a:solidFill>
            <a:srgbClr val="D9F3FD"/>
          </a:solidFill>
        </p:spPr>
        <p:txBody>
          <a:bodyPr wrap="square">
            <a:spAutoFit/>
          </a:bodyPr>
          <a:lstStyle/>
          <a:p>
            <a:r>
              <a:rPr lang="ru-RU" b="1" dirty="0"/>
              <a:t>В деятельности Центра принимают участие </a:t>
            </a:r>
            <a:r>
              <a:rPr lang="ru-RU" b="1" dirty="0" smtClean="0"/>
              <a:t>более </a:t>
            </a:r>
            <a:r>
              <a:rPr lang="ru-RU" b="1" dirty="0"/>
              <a:t>150 образовательных организаций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3" y="3601329"/>
            <a:ext cx="4181475" cy="1095375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5904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7F4C41-A183-4F6A-9348-4DA00599379B}"/>
              </a:ext>
            </a:extLst>
          </p:cNvPr>
          <p:cNvSpPr/>
          <p:nvPr/>
        </p:nvSpPr>
        <p:spPr>
          <a:xfrm>
            <a:off x="0" y="3432175"/>
            <a:ext cx="2185988" cy="2595563"/>
          </a:xfrm>
          <a:prstGeom prst="rect">
            <a:avLst/>
          </a:prstGeom>
          <a:solidFill>
            <a:srgbClr val="00B0F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0"/>
            <a:ext cx="1006475" cy="556736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10036175" y="1"/>
            <a:ext cx="819150" cy="1215108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115E065F-B383-4EE2-8E40-503AE416AC55}"/>
              </a:ext>
            </a:extLst>
          </p:cNvPr>
          <p:cNvSpPr/>
          <p:nvPr/>
        </p:nvSpPr>
        <p:spPr>
          <a:xfrm>
            <a:off x="751725" y="2310633"/>
            <a:ext cx="100012" cy="3058201"/>
          </a:xfrm>
          <a:prstGeom prst="rect">
            <a:avLst/>
          </a:prstGeom>
          <a:solidFill>
            <a:srgbClr val="6600CC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10036175" y="3432175"/>
            <a:ext cx="81915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5C16E496-822D-49C8-B5E2-ACC44B043F2A}"/>
              </a:ext>
            </a:extLst>
          </p:cNvPr>
          <p:cNvSpPr/>
          <p:nvPr/>
        </p:nvSpPr>
        <p:spPr>
          <a:xfrm>
            <a:off x="11012488" y="3432175"/>
            <a:ext cx="1179512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CBAB5B58-D96C-46D6-80D2-344F99BBC81D}"/>
              </a:ext>
            </a:extLst>
          </p:cNvPr>
          <p:cNvSpPr/>
          <p:nvPr/>
        </p:nvSpPr>
        <p:spPr>
          <a:xfrm>
            <a:off x="11428786" y="3904456"/>
            <a:ext cx="100013" cy="2595563"/>
          </a:xfrm>
          <a:prstGeom prst="rect">
            <a:avLst/>
          </a:prstGeom>
          <a:solidFill>
            <a:srgbClr val="6600CC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9205508" y="5130497"/>
            <a:ext cx="1370370" cy="1369521"/>
          </a:xfrm>
          <a:prstGeom prst="rect">
            <a:avLst/>
          </a:prstGeom>
          <a:solidFill>
            <a:schemeClr val="accent4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7711296" y="2457151"/>
            <a:ext cx="3301191" cy="3150896"/>
          </a:xfrm>
          <a:prstGeom prst="rect">
            <a:avLst/>
          </a:prstGeom>
          <a:solidFill>
            <a:srgbClr val="6600CC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1" name="object 4"/>
          <p:cNvSpPr txBox="1"/>
          <p:nvPr/>
        </p:nvSpPr>
        <p:spPr>
          <a:xfrm>
            <a:off x="1788324" y="3754418"/>
            <a:ext cx="2740897" cy="1488239"/>
          </a:xfrm>
          <a:prstGeom prst="rect">
            <a:avLst/>
          </a:prstGeom>
        </p:spPr>
        <p:txBody>
          <a:bodyPr vert="horz" wrap="square" lIns="0" tIns="128408" rIns="0" bIns="0" rtlCol="0">
            <a:spAutoFit/>
          </a:bodyPr>
          <a:lstStyle/>
          <a:p>
            <a:pPr marL="11516">
              <a:spcBef>
                <a:spcPts val="1011"/>
              </a:spcBef>
            </a:pPr>
            <a:r>
              <a:rPr sz="1995" b="1" spc="-168" dirty="0">
                <a:cs typeface="Arial"/>
              </a:rPr>
              <a:t>Цифровизация</a:t>
            </a:r>
            <a:endParaRPr sz="1995" dirty="0">
              <a:cs typeface="Arial"/>
            </a:endParaRPr>
          </a:p>
          <a:p>
            <a:pPr marL="11516" marR="4607">
              <a:lnSpc>
                <a:spcPts val="1777"/>
              </a:lnSpc>
              <a:spcBef>
                <a:spcPts val="966"/>
              </a:spcBef>
            </a:pPr>
            <a:r>
              <a:rPr sz="1632" spc="-95" dirty="0">
                <a:cs typeface="Arial"/>
              </a:rPr>
              <a:t>Процесс </a:t>
            </a:r>
            <a:r>
              <a:rPr sz="1632" spc="-77" dirty="0">
                <a:cs typeface="Arial"/>
              </a:rPr>
              <a:t>перехода </a:t>
            </a:r>
            <a:r>
              <a:rPr sz="1632" spc="-86" dirty="0">
                <a:cs typeface="Arial"/>
              </a:rPr>
              <a:t>от  </a:t>
            </a:r>
            <a:r>
              <a:rPr sz="1632" spc="-82" dirty="0">
                <a:cs typeface="Arial"/>
              </a:rPr>
              <a:t>аналоговых </a:t>
            </a:r>
            <a:r>
              <a:rPr sz="1632" spc="-73" dirty="0" smtClean="0">
                <a:cs typeface="Arial"/>
              </a:rPr>
              <a:t>либо </a:t>
            </a:r>
            <a:r>
              <a:rPr sz="1632" spc="-91" dirty="0">
                <a:cs typeface="Arial"/>
              </a:rPr>
              <a:t>физических  </a:t>
            </a:r>
            <a:r>
              <a:rPr sz="1632" spc="-77" dirty="0">
                <a:cs typeface="Arial"/>
              </a:rPr>
              <a:t>носителей </a:t>
            </a:r>
            <a:r>
              <a:rPr lang="ru-RU" sz="1632" spc="-68" dirty="0" smtClean="0">
                <a:cs typeface="Arial"/>
              </a:rPr>
              <a:t>к </a:t>
            </a:r>
            <a:r>
              <a:rPr sz="1632" spc="-91" dirty="0" smtClean="0">
                <a:cs typeface="Arial"/>
              </a:rPr>
              <a:t>цифров</a:t>
            </a:r>
            <a:r>
              <a:rPr lang="ru-RU" sz="1632" spc="-91" dirty="0" smtClean="0">
                <a:cs typeface="Arial"/>
              </a:rPr>
              <a:t>ой</a:t>
            </a:r>
            <a:r>
              <a:rPr sz="1632" spc="-177" dirty="0" smtClean="0">
                <a:cs typeface="Arial"/>
              </a:rPr>
              <a:t> </a:t>
            </a:r>
            <a:r>
              <a:rPr sz="1632" spc="-103" dirty="0" smtClean="0">
                <a:cs typeface="Arial"/>
              </a:rPr>
              <a:t>форм</a:t>
            </a:r>
            <a:r>
              <a:rPr lang="ru-RU" sz="1632" spc="-103" dirty="0" smtClean="0">
                <a:cs typeface="Arial"/>
              </a:rPr>
              <a:t>е представления информации</a:t>
            </a:r>
            <a:endParaRPr sz="1632" dirty="0">
              <a:cs typeface="Arial"/>
            </a:endParaRPr>
          </a:p>
        </p:txBody>
      </p:sp>
      <p:sp>
        <p:nvSpPr>
          <p:cNvPr id="22" name="object 5"/>
          <p:cNvSpPr txBox="1"/>
          <p:nvPr/>
        </p:nvSpPr>
        <p:spPr>
          <a:xfrm>
            <a:off x="5419287" y="2013563"/>
            <a:ext cx="104799" cy="206486"/>
          </a:xfrm>
          <a:prstGeom prst="rect">
            <a:avLst/>
          </a:prstGeom>
        </p:spPr>
        <p:txBody>
          <a:bodyPr vert="horz" wrap="square" lIns="0" tIns="10941" rIns="0" bIns="0" rtlCol="0">
            <a:spAutoFit/>
          </a:bodyPr>
          <a:lstStyle/>
          <a:p>
            <a:pPr marL="11516">
              <a:spcBef>
                <a:spcPts val="86"/>
              </a:spcBef>
            </a:pPr>
            <a:r>
              <a:rPr sz="1270" spc="-27" dirty="0">
                <a:solidFill>
                  <a:srgbClr val="BE9000"/>
                </a:solidFill>
                <a:cs typeface="Trebuchet MS"/>
              </a:rPr>
              <a:t>3</a:t>
            </a:r>
            <a:endParaRPr sz="1270">
              <a:cs typeface="Trebuchet MS"/>
            </a:endParaRPr>
          </a:p>
        </p:txBody>
      </p:sp>
      <p:sp>
        <p:nvSpPr>
          <p:cNvPr id="28" name="object 6"/>
          <p:cNvSpPr txBox="1"/>
          <p:nvPr/>
        </p:nvSpPr>
        <p:spPr>
          <a:xfrm>
            <a:off x="4953815" y="2203387"/>
            <a:ext cx="1073902" cy="405072"/>
          </a:xfrm>
          <a:prstGeom prst="rect">
            <a:avLst/>
          </a:prstGeom>
        </p:spPr>
        <p:txBody>
          <a:bodyPr vert="horz" wrap="square" lIns="0" tIns="20154" rIns="0" bIns="0" rtlCol="0">
            <a:spAutoFit/>
          </a:bodyPr>
          <a:lstStyle/>
          <a:p>
            <a:pPr marL="157774" marR="4607" indent="-146834">
              <a:lnSpc>
                <a:spcPts val="1496"/>
              </a:lnSpc>
              <a:spcBef>
                <a:spcPts val="159"/>
              </a:spcBef>
            </a:pPr>
            <a:r>
              <a:rPr sz="1270" spc="-63" dirty="0">
                <a:solidFill>
                  <a:srgbClr val="BE9000"/>
                </a:solidFill>
                <a:cs typeface="Arial"/>
              </a:rPr>
              <a:t>Автоматизация  </a:t>
            </a:r>
            <a:r>
              <a:rPr sz="1270" spc="-59" dirty="0">
                <a:solidFill>
                  <a:srgbClr val="BE9000"/>
                </a:solidFill>
                <a:cs typeface="Arial"/>
              </a:rPr>
              <a:t>процессов</a:t>
            </a:r>
            <a:endParaRPr sz="1270">
              <a:cs typeface="Arial"/>
            </a:endParaRPr>
          </a:p>
        </p:txBody>
      </p:sp>
      <p:sp>
        <p:nvSpPr>
          <p:cNvPr id="32" name="object 7"/>
          <p:cNvSpPr txBox="1"/>
          <p:nvPr/>
        </p:nvSpPr>
        <p:spPr>
          <a:xfrm>
            <a:off x="2564033" y="2728546"/>
            <a:ext cx="104799" cy="206486"/>
          </a:xfrm>
          <a:prstGeom prst="rect">
            <a:avLst/>
          </a:prstGeom>
        </p:spPr>
        <p:txBody>
          <a:bodyPr vert="horz" wrap="square" lIns="0" tIns="10941" rIns="0" bIns="0" rtlCol="0">
            <a:spAutoFit/>
          </a:bodyPr>
          <a:lstStyle/>
          <a:p>
            <a:pPr marL="11516">
              <a:spcBef>
                <a:spcPts val="86"/>
              </a:spcBef>
            </a:pPr>
            <a:r>
              <a:rPr sz="1270" spc="-27" dirty="0">
                <a:solidFill>
                  <a:srgbClr val="92D050"/>
                </a:solidFill>
                <a:cs typeface="Trebuchet MS"/>
              </a:rPr>
              <a:t>1</a:t>
            </a:r>
            <a:endParaRPr sz="1270">
              <a:cs typeface="Trebuchet MS"/>
            </a:endParaRPr>
          </a:p>
        </p:txBody>
      </p:sp>
      <p:sp>
        <p:nvSpPr>
          <p:cNvPr id="33" name="object 8"/>
          <p:cNvSpPr txBox="1"/>
          <p:nvPr/>
        </p:nvSpPr>
        <p:spPr>
          <a:xfrm>
            <a:off x="2159543" y="2918370"/>
            <a:ext cx="914400" cy="405072"/>
          </a:xfrm>
          <a:prstGeom prst="rect">
            <a:avLst/>
          </a:prstGeom>
        </p:spPr>
        <p:txBody>
          <a:bodyPr vert="horz" wrap="square" lIns="0" tIns="20154" rIns="0" bIns="0" rtlCol="0">
            <a:spAutoFit/>
          </a:bodyPr>
          <a:lstStyle/>
          <a:p>
            <a:pPr marL="11516" marR="4607" indent="55279">
              <a:lnSpc>
                <a:spcPts val="1496"/>
              </a:lnSpc>
              <a:spcBef>
                <a:spcPts val="159"/>
              </a:spcBef>
            </a:pPr>
            <a:r>
              <a:rPr sz="1270" spc="-82" dirty="0">
                <a:solidFill>
                  <a:srgbClr val="92D050"/>
                </a:solidFill>
                <a:cs typeface="Arial"/>
              </a:rPr>
              <a:t>Оцифровка  </a:t>
            </a:r>
            <a:r>
              <a:rPr sz="1270" spc="-59" dirty="0">
                <a:solidFill>
                  <a:srgbClr val="92D050"/>
                </a:solidFill>
                <a:cs typeface="Arial"/>
              </a:rPr>
              <a:t>информации</a:t>
            </a:r>
            <a:endParaRPr sz="1270">
              <a:cs typeface="Arial"/>
            </a:endParaRPr>
          </a:p>
        </p:txBody>
      </p:sp>
      <p:sp>
        <p:nvSpPr>
          <p:cNvPr id="34" name="object 9"/>
          <p:cNvSpPr/>
          <p:nvPr/>
        </p:nvSpPr>
        <p:spPr>
          <a:xfrm>
            <a:off x="4867743" y="1791030"/>
            <a:ext cx="2761050" cy="146258"/>
          </a:xfrm>
          <a:custGeom>
            <a:avLst/>
            <a:gdLst/>
            <a:ahLst/>
            <a:cxnLst/>
            <a:rect l="l" t="t" r="r" b="b"/>
            <a:pathLst>
              <a:path w="3044825" h="161289">
                <a:moveTo>
                  <a:pt x="0" y="160709"/>
                </a:moveTo>
                <a:lnTo>
                  <a:pt x="1052" y="98153"/>
                </a:lnTo>
                <a:lnTo>
                  <a:pt x="3922" y="47070"/>
                </a:lnTo>
                <a:lnTo>
                  <a:pt x="8179" y="12629"/>
                </a:lnTo>
                <a:lnTo>
                  <a:pt x="13391" y="0"/>
                </a:lnTo>
                <a:lnTo>
                  <a:pt x="3031086" y="0"/>
                </a:lnTo>
                <a:lnTo>
                  <a:pt x="3040551" y="47070"/>
                </a:lnTo>
                <a:lnTo>
                  <a:pt x="3043448" y="99208"/>
                </a:lnTo>
                <a:lnTo>
                  <a:pt x="3044211" y="129209"/>
                </a:lnTo>
                <a:lnTo>
                  <a:pt x="3044472" y="160709"/>
                </a:lnTo>
              </a:path>
            </a:pathLst>
          </a:custGeom>
          <a:ln w="1903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5" name="object 10"/>
          <p:cNvSpPr/>
          <p:nvPr/>
        </p:nvSpPr>
        <p:spPr>
          <a:xfrm>
            <a:off x="9076633" y="1527385"/>
            <a:ext cx="305184" cy="532632"/>
          </a:xfrm>
          <a:custGeom>
            <a:avLst/>
            <a:gdLst/>
            <a:ahLst/>
            <a:cxnLst/>
            <a:rect l="l" t="t" r="r" b="b"/>
            <a:pathLst>
              <a:path w="336550" h="587375">
                <a:moveTo>
                  <a:pt x="0" y="586821"/>
                </a:moveTo>
                <a:lnTo>
                  <a:pt x="336459" y="0"/>
                </a:lnTo>
              </a:path>
            </a:pathLst>
          </a:custGeom>
          <a:ln w="63435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6" name="object 11"/>
          <p:cNvSpPr/>
          <p:nvPr/>
        </p:nvSpPr>
        <p:spPr>
          <a:xfrm>
            <a:off x="9299306" y="1300924"/>
            <a:ext cx="212477" cy="274090"/>
          </a:xfrm>
          <a:custGeom>
            <a:avLst/>
            <a:gdLst/>
            <a:ahLst/>
            <a:cxnLst/>
            <a:rect l="l" t="t" r="r" b="b"/>
            <a:pathLst>
              <a:path w="234315" h="302259">
                <a:moveTo>
                  <a:pt x="181806" y="301854"/>
                </a:moveTo>
                <a:lnTo>
                  <a:pt x="0" y="197615"/>
                </a:lnTo>
                <a:lnTo>
                  <a:pt x="234089" y="0"/>
                </a:lnTo>
                <a:lnTo>
                  <a:pt x="181806" y="301854"/>
                </a:lnTo>
                <a:close/>
              </a:path>
            </a:pathLst>
          </a:custGeom>
          <a:solidFill>
            <a:srgbClr val="7E7E7E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7" name="object 12"/>
          <p:cNvSpPr/>
          <p:nvPr/>
        </p:nvSpPr>
        <p:spPr>
          <a:xfrm>
            <a:off x="9299306" y="1300924"/>
            <a:ext cx="212477" cy="274090"/>
          </a:xfrm>
          <a:custGeom>
            <a:avLst/>
            <a:gdLst/>
            <a:ahLst/>
            <a:cxnLst/>
            <a:rect l="l" t="t" r="r" b="b"/>
            <a:pathLst>
              <a:path w="234315" h="302259">
                <a:moveTo>
                  <a:pt x="181806" y="301854"/>
                </a:moveTo>
                <a:lnTo>
                  <a:pt x="234089" y="0"/>
                </a:lnTo>
                <a:lnTo>
                  <a:pt x="0" y="197615"/>
                </a:lnTo>
                <a:lnTo>
                  <a:pt x="181806" y="301854"/>
                </a:lnTo>
                <a:close/>
              </a:path>
            </a:pathLst>
          </a:custGeom>
          <a:ln w="63435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8" name="object 13"/>
          <p:cNvSpPr/>
          <p:nvPr/>
        </p:nvSpPr>
        <p:spPr>
          <a:xfrm>
            <a:off x="4825303" y="2713733"/>
            <a:ext cx="663919" cy="344340"/>
          </a:xfrm>
          <a:custGeom>
            <a:avLst/>
            <a:gdLst/>
            <a:ahLst/>
            <a:cxnLst/>
            <a:rect l="l" t="t" r="r" b="b"/>
            <a:pathLst>
              <a:path w="732154" h="379730">
                <a:moveTo>
                  <a:pt x="0" y="379725"/>
                </a:moveTo>
                <a:lnTo>
                  <a:pt x="731574" y="0"/>
                </a:lnTo>
              </a:path>
            </a:pathLst>
          </a:custGeom>
          <a:ln w="63435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9" name="object 14"/>
          <p:cNvSpPr/>
          <p:nvPr/>
        </p:nvSpPr>
        <p:spPr>
          <a:xfrm>
            <a:off x="6882891" y="2389474"/>
            <a:ext cx="779083" cy="0"/>
          </a:xfrm>
          <a:custGeom>
            <a:avLst/>
            <a:gdLst/>
            <a:ahLst/>
            <a:cxnLst/>
            <a:rect l="l" t="t" r="r" b="b"/>
            <a:pathLst>
              <a:path w="859154">
                <a:moveTo>
                  <a:pt x="0" y="0"/>
                </a:moveTo>
                <a:lnTo>
                  <a:pt x="858592" y="1"/>
                </a:lnTo>
              </a:path>
            </a:pathLst>
          </a:custGeom>
          <a:ln w="63435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0" name="object 15"/>
          <p:cNvSpPr/>
          <p:nvPr/>
        </p:nvSpPr>
        <p:spPr>
          <a:xfrm>
            <a:off x="4077048" y="3045228"/>
            <a:ext cx="779083" cy="0"/>
          </a:xfrm>
          <a:custGeom>
            <a:avLst/>
            <a:gdLst/>
            <a:ahLst/>
            <a:cxnLst/>
            <a:rect l="l" t="t" r="r" b="b"/>
            <a:pathLst>
              <a:path w="859154">
                <a:moveTo>
                  <a:pt x="0" y="0"/>
                </a:moveTo>
                <a:lnTo>
                  <a:pt x="858590" y="0"/>
                </a:lnTo>
              </a:path>
            </a:pathLst>
          </a:custGeom>
          <a:ln w="63435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1" name="object 16"/>
          <p:cNvSpPr/>
          <p:nvPr/>
        </p:nvSpPr>
        <p:spPr>
          <a:xfrm>
            <a:off x="5469540" y="2726586"/>
            <a:ext cx="779083" cy="0"/>
          </a:xfrm>
          <a:custGeom>
            <a:avLst/>
            <a:gdLst/>
            <a:ahLst/>
            <a:cxnLst/>
            <a:rect l="l" t="t" r="r" b="b"/>
            <a:pathLst>
              <a:path w="859154">
                <a:moveTo>
                  <a:pt x="0" y="0"/>
                </a:moveTo>
                <a:lnTo>
                  <a:pt x="858590" y="0"/>
                </a:lnTo>
              </a:path>
            </a:pathLst>
          </a:custGeom>
          <a:ln w="63435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2" name="object 17"/>
          <p:cNvSpPr/>
          <p:nvPr/>
        </p:nvSpPr>
        <p:spPr>
          <a:xfrm>
            <a:off x="3455706" y="3032399"/>
            <a:ext cx="663919" cy="344340"/>
          </a:xfrm>
          <a:custGeom>
            <a:avLst/>
            <a:gdLst/>
            <a:ahLst/>
            <a:cxnLst/>
            <a:rect l="l" t="t" r="r" b="b"/>
            <a:pathLst>
              <a:path w="732154" h="379730">
                <a:moveTo>
                  <a:pt x="0" y="379725"/>
                </a:moveTo>
                <a:lnTo>
                  <a:pt x="731571" y="0"/>
                </a:lnTo>
              </a:path>
            </a:pathLst>
          </a:custGeom>
          <a:ln w="63435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3" name="object 18"/>
          <p:cNvSpPr/>
          <p:nvPr/>
        </p:nvSpPr>
        <p:spPr>
          <a:xfrm>
            <a:off x="6236978" y="2385466"/>
            <a:ext cx="663919" cy="344340"/>
          </a:xfrm>
          <a:custGeom>
            <a:avLst/>
            <a:gdLst/>
            <a:ahLst/>
            <a:cxnLst/>
            <a:rect l="l" t="t" r="r" b="b"/>
            <a:pathLst>
              <a:path w="732154" h="379730">
                <a:moveTo>
                  <a:pt x="0" y="379725"/>
                </a:moveTo>
                <a:lnTo>
                  <a:pt x="731571" y="0"/>
                </a:lnTo>
              </a:path>
            </a:pathLst>
          </a:custGeom>
          <a:ln w="63435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4" name="object 19"/>
          <p:cNvSpPr/>
          <p:nvPr/>
        </p:nvSpPr>
        <p:spPr>
          <a:xfrm>
            <a:off x="2677127" y="3376734"/>
            <a:ext cx="779083" cy="0"/>
          </a:xfrm>
          <a:custGeom>
            <a:avLst/>
            <a:gdLst/>
            <a:ahLst/>
            <a:cxnLst/>
            <a:rect l="l" t="t" r="r" b="b"/>
            <a:pathLst>
              <a:path w="859154">
                <a:moveTo>
                  <a:pt x="0" y="0"/>
                </a:moveTo>
                <a:lnTo>
                  <a:pt x="858590" y="0"/>
                </a:lnTo>
              </a:path>
            </a:pathLst>
          </a:custGeom>
          <a:ln w="63435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5" name="object 20"/>
          <p:cNvSpPr/>
          <p:nvPr/>
        </p:nvSpPr>
        <p:spPr>
          <a:xfrm>
            <a:off x="2013739" y="3376723"/>
            <a:ext cx="663919" cy="344340"/>
          </a:xfrm>
          <a:custGeom>
            <a:avLst/>
            <a:gdLst/>
            <a:ahLst/>
            <a:cxnLst/>
            <a:rect l="l" t="t" r="r" b="b"/>
            <a:pathLst>
              <a:path w="732155" h="379729">
                <a:moveTo>
                  <a:pt x="0" y="379725"/>
                </a:moveTo>
                <a:lnTo>
                  <a:pt x="731574" y="0"/>
                </a:lnTo>
              </a:path>
            </a:pathLst>
          </a:custGeom>
          <a:ln w="63435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6" name="object 21"/>
          <p:cNvSpPr/>
          <p:nvPr/>
        </p:nvSpPr>
        <p:spPr>
          <a:xfrm>
            <a:off x="6765195" y="2304573"/>
            <a:ext cx="198800" cy="1988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7" name="object 22"/>
          <p:cNvSpPr/>
          <p:nvPr/>
        </p:nvSpPr>
        <p:spPr>
          <a:xfrm>
            <a:off x="5370143" y="2627050"/>
            <a:ext cx="198800" cy="1988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8" name="object 23"/>
          <p:cNvSpPr/>
          <p:nvPr/>
        </p:nvSpPr>
        <p:spPr>
          <a:xfrm>
            <a:off x="3966507" y="2945827"/>
            <a:ext cx="198800" cy="1988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9" name="object 24"/>
          <p:cNvSpPr/>
          <p:nvPr/>
        </p:nvSpPr>
        <p:spPr>
          <a:xfrm>
            <a:off x="2568398" y="3295950"/>
            <a:ext cx="198800" cy="1988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0" name="object 25"/>
          <p:cNvSpPr/>
          <p:nvPr/>
        </p:nvSpPr>
        <p:spPr>
          <a:xfrm>
            <a:off x="8298053" y="2041124"/>
            <a:ext cx="779083" cy="0"/>
          </a:xfrm>
          <a:custGeom>
            <a:avLst/>
            <a:gdLst/>
            <a:ahLst/>
            <a:cxnLst/>
            <a:rect l="l" t="t" r="r" b="b"/>
            <a:pathLst>
              <a:path w="859154">
                <a:moveTo>
                  <a:pt x="0" y="0"/>
                </a:moveTo>
                <a:lnTo>
                  <a:pt x="858592" y="0"/>
                </a:lnTo>
              </a:path>
            </a:pathLst>
          </a:custGeom>
          <a:ln w="63435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1" name="object 26"/>
          <p:cNvSpPr/>
          <p:nvPr/>
        </p:nvSpPr>
        <p:spPr>
          <a:xfrm>
            <a:off x="7643240" y="2043130"/>
            <a:ext cx="663919" cy="344340"/>
          </a:xfrm>
          <a:custGeom>
            <a:avLst/>
            <a:gdLst/>
            <a:ahLst/>
            <a:cxnLst/>
            <a:rect l="l" t="t" r="r" b="b"/>
            <a:pathLst>
              <a:path w="732154" h="379730">
                <a:moveTo>
                  <a:pt x="0" y="379725"/>
                </a:moveTo>
                <a:lnTo>
                  <a:pt x="731571" y="0"/>
                </a:lnTo>
              </a:path>
            </a:pathLst>
          </a:custGeom>
          <a:ln w="63435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2" name="object 27"/>
          <p:cNvSpPr/>
          <p:nvPr/>
        </p:nvSpPr>
        <p:spPr>
          <a:xfrm>
            <a:off x="8198657" y="1960115"/>
            <a:ext cx="198800" cy="1988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3" name="object 28"/>
          <p:cNvSpPr txBox="1"/>
          <p:nvPr/>
        </p:nvSpPr>
        <p:spPr>
          <a:xfrm>
            <a:off x="6447089" y="2152808"/>
            <a:ext cx="742806" cy="206486"/>
          </a:xfrm>
          <a:prstGeom prst="rect">
            <a:avLst/>
          </a:prstGeom>
        </p:spPr>
        <p:txBody>
          <a:bodyPr vert="horz" wrap="square" lIns="0" tIns="10941" rIns="0" bIns="0" rtlCol="0">
            <a:spAutoFit/>
          </a:bodyPr>
          <a:lstStyle/>
          <a:p>
            <a:pPr marL="11516">
              <a:spcBef>
                <a:spcPts val="86"/>
              </a:spcBef>
            </a:pPr>
            <a:r>
              <a:rPr sz="1270" spc="-59" dirty="0">
                <a:solidFill>
                  <a:srgbClr val="EC7C30"/>
                </a:solidFill>
                <a:cs typeface="Arial"/>
              </a:rPr>
              <a:t>процессов</a:t>
            </a:r>
            <a:endParaRPr sz="1270">
              <a:cs typeface="Arial"/>
            </a:endParaRPr>
          </a:p>
        </p:txBody>
      </p:sp>
      <p:sp>
        <p:nvSpPr>
          <p:cNvPr id="54" name="object 29"/>
          <p:cNvSpPr txBox="1"/>
          <p:nvPr/>
        </p:nvSpPr>
        <p:spPr>
          <a:xfrm>
            <a:off x="2914730" y="2040583"/>
            <a:ext cx="1599048" cy="983904"/>
          </a:xfrm>
          <a:prstGeom prst="rect">
            <a:avLst/>
          </a:prstGeom>
        </p:spPr>
        <p:txBody>
          <a:bodyPr vert="horz" wrap="square" lIns="0" tIns="65068" rIns="0" bIns="0" rtlCol="0">
            <a:spAutoFit/>
          </a:bodyPr>
          <a:lstStyle/>
          <a:p>
            <a:pPr marL="11516">
              <a:spcBef>
                <a:spcPts val="512"/>
              </a:spcBef>
            </a:pPr>
            <a:r>
              <a:rPr spc="-86" dirty="0">
                <a:cs typeface="Arial"/>
              </a:rPr>
              <a:t>Цифровизация</a:t>
            </a:r>
            <a:endParaRPr dirty="0">
              <a:cs typeface="Arial"/>
            </a:endParaRPr>
          </a:p>
          <a:p>
            <a:pPr marL="1099812">
              <a:lnSpc>
                <a:spcPts val="1509"/>
              </a:lnSpc>
              <a:spcBef>
                <a:spcPts val="367"/>
              </a:spcBef>
            </a:pPr>
            <a:r>
              <a:rPr sz="1270" spc="-27" dirty="0">
                <a:solidFill>
                  <a:srgbClr val="00AF50"/>
                </a:solidFill>
                <a:cs typeface="Trebuchet MS"/>
              </a:rPr>
              <a:t>2</a:t>
            </a:r>
            <a:endParaRPr sz="1270" dirty="0">
              <a:cs typeface="Trebuchet MS"/>
            </a:endParaRPr>
          </a:p>
          <a:p>
            <a:pPr marL="693861" marR="4607" algn="ctr">
              <a:lnSpc>
                <a:spcPts val="1496"/>
              </a:lnSpc>
              <a:spcBef>
                <a:spcPts val="59"/>
              </a:spcBef>
            </a:pPr>
            <a:r>
              <a:rPr sz="1270" spc="-63" dirty="0">
                <a:solidFill>
                  <a:srgbClr val="00AF50"/>
                </a:solidFill>
                <a:cs typeface="Arial"/>
              </a:rPr>
              <a:t>Организация  </a:t>
            </a:r>
            <a:r>
              <a:rPr sz="1270" spc="-59" dirty="0">
                <a:solidFill>
                  <a:srgbClr val="00AF50"/>
                </a:solidFill>
                <a:cs typeface="Arial"/>
              </a:rPr>
              <a:t>информации</a:t>
            </a:r>
            <a:endParaRPr sz="1270" dirty="0">
              <a:cs typeface="Arial"/>
            </a:endParaRPr>
          </a:p>
        </p:txBody>
      </p:sp>
      <p:sp>
        <p:nvSpPr>
          <p:cNvPr id="55" name="object 30"/>
          <p:cNvSpPr txBox="1"/>
          <p:nvPr/>
        </p:nvSpPr>
        <p:spPr>
          <a:xfrm>
            <a:off x="5749992" y="1568904"/>
            <a:ext cx="1545496" cy="600953"/>
          </a:xfrm>
          <a:prstGeom prst="rect">
            <a:avLst/>
          </a:prstGeom>
        </p:spPr>
        <p:txBody>
          <a:bodyPr vert="horz" wrap="square" lIns="0" tIns="10941" rIns="0" bIns="0" rtlCol="0">
            <a:spAutoFit/>
          </a:bodyPr>
          <a:lstStyle/>
          <a:p>
            <a:pPr marL="11516">
              <a:lnSpc>
                <a:spcPts val="1673"/>
              </a:lnSpc>
              <a:spcBef>
                <a:spcPts val="86"/>
              </a:spcBef>
            </a:pPr>
            <a:r>
              <a:rPr spc="-86" dirty="0">
                <a:cs typeface="Arial"/>
              </a:rPr>
              <a:t>Цифровизация</a:t>
            </a:r>
            <a:endParaRPr sz="1600" dirty="0">
              <a:cs typeface="Arial"/>
            </a:endParaRPr>
          </a:p>
          <a:p>
            <a:pPr marL="590789" algn="ctr">
              <a:lnSpc>
                <a:spcPts val="1442"/>
              </a:lnSpc>
            </a:pPr>
            <a:r>
              <a:rPr sz="1270" spc="-27" dirty="0">
                <a:solidFill>
                  <a:srgbClr val="EC7C30"/>
                </a:solidFill>
                <a:cs typeface="Trebuchet MS"/>
              </a:rPr>
              <a:t>4</a:t>
            </a:r>
            <a:endParaRPr sz="1270" dirty="0">
              <a:cs typeface="Trebuchet MS"/>
            </a:endParaRPr>
          </a:p>
          <a:p>
            <a:pPr marL="590213" algn="ctr">
              <a:lnSpc>
                <a:spcPts val="1509"/>
              </a:lnSpc>
            </a:pPr>
            <a:r>
              <a:rPr sz="1270" spc="-63" dirty="0">
                <a:solidFill>
                  <a:srgbClr val="EC7C30"/>
                </a:solidFill>
                <a:cs typeface="Arial"/>
              </a:rPr>
              <a:t>Оптимизация</a:t>
            </a:r>
            <a:endParaRPr sz="1270" dirty="0">
              <a:cs typeface="Arial"/>
            </a:endParaRPr>
          </a:p>
        </p:txBody>
      </p:sp>
      <p:sp>
        <p:nvSpPr>
          <p:cNvPr id="56" name="object 31"/>
          <p:cNvSpPr txBox="1"/>
          <p:nvPr/>
        </p:nvSpPr>
        <p:spPr>
          <a:xfrm>
            <a:off x="7609597" y="991439"/>
            <a:ext cx="2458664" cy="1041531"/>
          </a:xfrm>
          <a:prstGeom prst="rect">
            <a:avLst/>
          </a:prstGeom>
        </p:spPr>
        <p:txBody>
          <a:bodyPr vert="horz" wrap="square" lIns="0" tIns="96738" rIns="0" bIns="0" rtlCol="0">
            <a:spAutoFit/>
          </a:bodyPr>
          <a:lstStyle/>
          <a:p>
            <a:pPr marL="11516">
              <a:spcBef>
                <a:spcPts val="762"/>
              </a:spcBef>
            </a:pPr>
            <a:r>
              <a:rPr spc="-109" dirty="0">
                <a:cs typeface="Arial"/>
              </a:rPr>
              <a:t>Цифровая</a:t>
            </a:r>
            <a:r>
              <a:rPr spc="-103" dirty="0">
                <a:cs typeface="Arial"/>
              </a:rPr>
              <a:t> </a:t>
            </a:r>
            <a:r>
              <a:rPr lang="ru-RU" spc="-95" dirty="0">
                <a:cs typeface="Arial"/>
              </a:rPr>
              <a:t>т</a:t>
            </a:r>
            <a:r>
              <a:rPr spc="-95" dirty="0" smtClean="0">
                <a:cs typeface="Arial"/>
              </a:rPr>
              <a:t>рансформация</a:t>
            </a:r>
            <a:endParaRPr sz="1600" dirty="0">
              <a:cs typeface="Arial"/>
            </a:endParaRPr>
          </a:p>
          <a:p>
            <a:pPr marR="506144" algn="ctr">
              <a:lnSpc>
                <a:spcPts val="1509"/>
              </a:lnSpc>
              <a:spcBef>
                <a:spcPts val="589"/>
              </a:spcBef>
            </a:pPr>
            <a:r>
              <a:rPr sz="1270" spc="-63" dirty="0">
                <a:solidFill>
                  <a:srgbClr val="00AFEF"/>
                </a:solidFill>
                <a:cs typeface="Arial"/>
              </a:rPr>
              <a:t>5</a:t>
            </a:r>
            <a:endParaRPr sz="1270" dirty="0">
              <a:cs typeface="Arial"/>
            </a:endParaRPr>
          </a:p>
          <a:p>
            <a:pPr marL="108254" marR="611519" indent="-4607" algn="ctr">
              <a:lnSpc>
                <a:spcPts val="1496"/>
              </a:lnSpc>
              <a:spcBef>
                <a:spcPts val="54"/>
              </a:spcBef>
            </a:pPr>
            <a:r>
              <a:rPr sz="1270" spc="-86" dirty="0">
                <a:solidFill>
                  <a:srgbClr val="00AFEF"/>
                </a:solidFill>
                <a:cs typeface="Arial"/>
              </a:rPr>
              <a:t>Трансформация  </a:t>
            </a:r>
            <a:r>
              <a:rPr sz="1270" spc="-50" dirty="0">
                <a:solidFill>
                  <a:srgbClr val="00AFEF"/>
                </a:solidFill>
                <a:cs typeface="Arial"/>
              </a:rPr>
              <a:t>учебного</a:t>
            </a:r>
            <a:r>
              <a:rPr sz="1270" spc="-131" dirty="0">
                <a:solidFill>
                  <a:srgbClr val="00AFEF"/>
                </a:solidFill>
                <a:cs typeface="Arial"/>
              </a:rPr>
              <a:t> </a:t>
            </a:r>
            <a:r>
              <a:rPr sz="1270" spc="-59" dirty="0">
                <a:solidFill>
                  <a:srgbClr val="00AFEF"/>
                </a:solidFill>
                <a:cs typeface="Arial"/>
              </a:rPr>
              <a:t>заведения</a:t>
            </a:r>
            <a:endParaRPr sz="1270" dirty="0">
              <a:cs typeface="Arial"/>
            </a:endParaRPr>
          </a:p>
        </p:txBody>
      </p:sp>
      <p:sp>
        <p:nvSpPr>
          <p:cNvPr id="57" name="object 32"/>
          <p:cNvSpPr/>
          <p:nvPr/>
        </p:nvSpPr>
        <p:spPr>
          <a:xfrm>
            <a:off x="1949608" y="2357497"/>
            <a:ext cx="2761050" cy="146258"/>
          </a:xfrm>
          <a:custGeom>
            <a:avLst/>
            <a:gdLst/>
            <a:ahLst/>
            <a:cxnLst/>
            <a:rect l="l" t="t" r="r" b="b"/>
            <a:pathLst>
              <a:path w="3044825" h="161289">
                <a:moveTo>
                  <a:pt x="0" y="160709"/>
                </a:moveTo>
                <a:lnTo>
                  <a:pt x="1052" y="98153"/>
                </a:lnTo>
                <a:lnTo>
                  <a:pt x="3922" y="47070"/>
                </a:lnTo>
                <a:lnTo>
                  <a:pt x="8179" y="12629"/>
                </a:lnTo>
                <a:lnTo>
                  <a:pt x="13391" y="0"/>
                </a:lnTo>
                <a:lnTo>
                  <a:pt x="3031086" y="0"/>
                </a:lnTo>
                <a:lnTo>
                  <a:pt x="3040551" y="47070"/>
                </a:lnTo>
                <a:lnTo>
                  <a:pt x="3043448" y="99208"/>
                </a:lnTo>
                <a:lnTo>
                  <a:pt x="3044211" y="129209"/>
                </a:lnTo>
                <a:lnTo>
                  <a:pt x="3044472" y="160709"/>
                </a:lnTo>
              </a:path>
            </a:pathLst>
          </a:custGeom>
          <a:ln w="1903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8" name="object 33"/>
          <p:cNvSpPr/>
          <p:nvPr/>
        </p:nvSpPr>
        <p:spPr>
          <a:xfrm>
            <a:off x="7661471" y="1343040"/>
            <a:ext cx="1691179" cy="163532"/>
          </a:xfrm>
          <a:custGeom>
            <a:avLst/>
            <a:gdLst/>
            <a:ahLst/>
            <a:cxnLst/>
            <a:rect l="l" t="t" r="r" b="b"/>
            <a:pathLst>
              <a:path w="1864995" h="180340">
                <a:moveTo>
                  <a:pt x="0" y="179957"/>
                </a:moveTo>
                <a:lnTo>
                  <a:pt x="1178" y="109909"/>
                </a:lnTo>
                <a:lnTo>
                  <a:pt x="4392" y="52708"/>
                </a:lnTo>
                <a:lnTo>
                  <a:pt x="9158" y="14141"/>
                </a:lnTo>
                <a:lnTo>
                  <a:pt x="14995" y="0"/>
                </a:lnTo>
                <a:lnTo>
                  <a:pt x="1849829" y="0"/>
                </a:lnTo>
                <a:lnTo>
                  <a:pt x="1860434" y="52708"/>
                </a:lnTo>
                <a:lnTo>
                  <a:pt x="1863685" y="111090"/>
                </a:lnTo>
                <a:lnTo>
                  <a:pt x="1864536" y="144685"/>
                </a:lnTo>
                <a:lnTo>
                  <a:pt x="1864827" y="179957"/>
                </a:lnTo>
              </a:path>
            </a:pathLst>
          </a:custGeom>
          <a:ln w="1903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9" name="object 34"/>
          <p:cNvSpPr txBox="1"/>
          <p:nvPr/>
        </p:nvSpPr>
        <p:spPr>
          <a:xfrm>
            <a:off x="4840751" y="3039274"/>
            <a:ext cx="2591098" cy="2631885"/>
          </a:xfrm>
          <a:prstGeom prst="rect">
            <a:avLst/>
          </a:prstGeom>
        </p:spPr>
        <p:txBody>
          <a:bodyPr vert="horz" wrap="square" lIns="0" tIns="128408" rIns="0" bIns="0" rtlCol="0">
            <a:spAutoFit/>
          </a:bodyPr>
          <a:lstStyle/>
          <a:p>
            <a:pPr marL="11516">
              <a:spcBef>
                <a:spcPts val="1011"/>
              </a:spcBef>
            </a:pPr>
            <a:r>
              <a:rPr sz="1995" b="1" spc="-168" dirty="0">
                <a:cs typeface="Arial"/>
              </a:rPr>
              <a:t>Цифровизация</a:t>
            </a:r>
            <a:endParaRPr sz="1995" dirty="0">
              <a:cs typeface="Arial"/>
            </a:endParaRPr>
          </a:p>
          <a:p>
            <a:pPr marL="11516" marR="4607">
              <a:lnSpc>
                <a:spcPct val="92200"/>
              </a:lnSpc>
              <a:spcBef>
                <a:spcPts val="907"/>
              </a:spcBef>
            </a:pPr>
            <a:r>
              <a:rPr sz="1632" spc="-95" dirty="0">
                <a:cs typeface="Arial"/>
              </a:rPr>
              <a:t>Процесс </a:t>
            </a:r>
            <a:r>
              <a:rPr sz="1632" spc="-54" dirty="0">
                <a:cs typeface="Arial"/>
              </a:rPr>
              <a:t>применения  </a:t>
            </a:r>
            <a:r>
              <a:rPr sz="1632" spc="-100" dirty="0">
                <a:cs typeface="Arial"/>
              </a:rPr>
              <a:t>цифровых </a:t>
            </a:r>
            <a:r>
              <a:rPr sz="1632" spc="-73" dirty="0">
                <a:cs typeface="Arial"/>
              </a:rPr>
              <a:t>технологий </a:t>
            </a:r>
            <a:r>
              <a:rPr sz="1632" spc="-32" dirty="0">
                <a:cs typeface="Arial"/>
              </a:rPr>
              <a:t>и  </a:t>
            </a:r>
            <a:r>
              <a:rPr sz="1632" spc="-77" dirty="0">
                <a:cs typeface="Arial"/>
              </a:rPr>
              <a:t>информации </a:t>
            </a:r>
            <a:r>
              <a:rPr sz="1632" spc="-95" dirty="0">
                <a:cs typeface="Arial"/>
              </a:rPr>
              <a:t>для  </a:t>
            </a:r>
            <a:r>
              <a:rPr lang="ru-RU" sz="1632" spc="-95" dirty="0" smtClean="0">
                <a:cs typeface="Arial"/>
              </a:rPr>
              <a:t>оптимизации</a:t>
            </a:r>
            <a:r>
              <a:rPr sz="1632" spc="-95" dirty="0" smtClean="0">
                <a:cs typeface="Arial"/>
              </a:rPr>
              <a:t>  </a:t>
            </a:r>
            <a:r>
              <a:rPr sz="1632" spc="-68" dirty="0">
                <a:cs typeface="Arial"/>
              </a:rPr>
              <a:t>индивидуальных  </a:t>
            </a:r>
            <a:r>
              <a:rPr sz="1632" spc="-73" dirty="0">
                <a:cs typeface="Arial"/>
              </a:rPr>
              <a:t>институциональных  </a:t>
            </a:r>
            <a:r>
              <a:rPr sz="1632" spc="-63" dirty="0">
                <a:cs typeface="Arial"/>
              </a:rPr>
              <a:t>операций </a:t>
            </a:r>
            <a:r>
              <a:rPr sz="1632" spc="-68" dirty="0" smtClean="0">
                <a:cs typeface="Arial"/>
              </a:rPr>
              <a:t>(</a:t>
            </a:r>
            <a:r>
              <a:rPr sz="1632" spc="-50" dirty="0" smtClean="0">
                <a:cs typeface="Arial"/>
              </a:rPr>
              <a:t>прием  </a:t>
            </a:r>
            <a:r>
              <a:rPr sz="1632" spc="-77" dirty="0">
                <a:cs typeface="Arial"/>
              </a:rPr>
              <a:t>поступающих, </a:t>
            </a:r>
            <a:r>
              <a:rPr sz="1632" spc="-63" dirty="0" err="1" smtClean="0">
                <a:cs typeface="Arial"/>
              </a:rPr>
              <a:t>администрирование</a:t>
            </a:r>
            <a:r>
              <a:rPr sz="1632" spc="-63" dirty="0" smtClean="0">
                <a:cs typeface="Arial"/>
              </a:rPr>
              <a:t>  </a:t>
            </a:r>
            <a:r>
              <a:rPr lang="ru-RU" sz="1632" spc="-73" dirty="0" smtClean="0">
                <a:cs typeface="Arial"/>
              </a:rPr>
              <a:t>учебного процесса</a:t>
            </a:r>
            <a:r>
              <a:rPr sz="1632" spc="-73" dirty="0" smtClean="0">
                <a:cs typeface="Arial"/>
              </a:rPr>
              <a:t>, </a:t>
            </a:r>
            <a:r>
              <a:rPr sz="1632" spc="-77" dirty="0">
                <a:cs typeface="Arial"/>
              </a:rPr>
              <a:t>начисление </a:t>
            </a:r>
            <a:r>
              <a:rPr sz="1632" spc="-73" dirty="0" smtClean="0">
                <a:cs typeface="Arial"/>
              </a:rPr>
              <a:t>заработной </a:t>
            </a:r>
            <a:r>
              <a:rPr sz="1632" spc="-91" dirty="0" smtClean="0">
                <a:cs typeface="Arial"/>
              </a:rPr>
              <a:t>платы</a:t>
            </a:r>
            <a:r>
              <a:rPr sz="1632" spc="-63" dirty="0" smtClean="0">
                <a:cs typeface="Arial"/>
              </a:rPr>
              <a:t> </a:t>
            </a:r>
            <a:r>
              <a:rPr sz="1632" spc="-32" dirty="0">
                <a:cs typeface="Arial"/>
              </a:rPr>
              <a:t>и </a:t>
            </a:r>
            <a:r>
              <a:rPr sz="1632" spc="-73" dirty="0" smtClean="0">
                <a:cs typeface="Arial"/>
              </a:rPr>
              <a:t>т</a:t>
            </a:r>
            <a:r>
              <a:rPr lang="ru-RU" sz="1632" spc="-73" dirty="0" smtClean="0">
                <a:cs typeface="Arial"/>
              </a:rPr>
              <a:t>.п.</a:t>
            </a:r>
            <a:r>
              <a:rPr sz="1632" spc="-95" dirty="0" smtClean="0">
                <a:cs typeface="Arial"/>
              </a:rPr>
              <a:t>)</a:t>
            </a:r>
            <a:endParaRPr sz="1632" dirty="0">
              <a:cs typeface="Arial"/>
            </a:endParaRPr>
          </a:p>
        </p:txBody>
      </p:sp>
      <p:sp>
        <p:nvSpPr>
          <p:cNvPr id="60" name="object 35"/>
          <p:cNvSpPr txBox="1"/>
          <p:nvPr/>
        </p:nvSpPr>
        <p:spPr>
          <a:xfrm>
            <a:off x="7823456" y="2323428"/>
            <a:ext cx="3039170" cy="3158633"/>
          </a:xfrm>
          <a:prstGeom prst="rect">
            <a:avLst/>
          </a:prstGeom>
        </p:spPr>
        <p:txBody>
          <a:bodyPr vert="horz" wrap="square" lIns="0" tIns="128408" rIns="0" bIns="0" rtlCol="0">
            <a:spAutoFit/>
          </a:bodyPr>
          <a:lstStyle/>
          <a:p>
            <a:pPr marL="11516">
              <a:spcBef>
                <a:spcPts val="1011"/>
              </a:spcBef>
            </a:pPr>
            <a:r>
              <a:rPr sz="1995" b="1" spc="-190" dirty="0">
                <a:cs typeface="Arial"/>
              </a:rPr>
              <a:t>Цифровая</a:t>
            </a:r>
            <a:r>
              <a:rPr sz="1995" b="1" spc="-118" dirty="0">
                <a:cs typeface="Arial"/>
              </a:rPr>
              <a:t> </a:t>
            </a:r>
            <a:r>
              <a:rPr sz="1995" b="1" spc="-168" dirty="0">
                <a:cs typeface="Arial"/>
              </a:rPr>
              <a:t>трансформация</a:t>
            </a:r>
            <a:endParaRPr sz="1995" dirty="0">
              <a:cs typeface="Arial"/>
            </a:endParaRPr>
          </a:p>
          <a:p>
            <a:pPr marL="11516" marR="4607">
              <a:lnSpc>
                <a:spcPct val="91300"/>
              </a:lnSpc>
              <a:spcBef>
                <a:spcPts val="924"/>
              </a:spcBef>
            </a:pPr>
            <a:r>
              <a:rPr sz="1632" spc="-122" dirty="0">
                <a:cs typeface="Arial"/>
              </a:rPr>
              <a:t>Серия </a:t>
            </a:r>
            <a:r>
              <a:rPr sz="1632" spc="-59" dirty="0">
                <a:cs typeface="Arial"/>
              </a:rPr>
              <a:t>глубоких </a:t>
            </a:r>
            <a:r>
              <a:rPr sz="1632" spc="-32" dirty="0">
                <a:cs typeface="Arial"/>
              </a:rPr>
              <a:t>и  </a:t>
            </a:r>
            <a:r>
              <a:rPr sz="1632" spc="-54" dirty="0">
                <a:cs typeface="Arial"/>
              </a:rPr>
              <a:t>скоординированных </a:t>
            </a:r>
            <a:r>
              <a:rPr sz="1632" spc="-50" dirty="0">
                <a:cs typeface="Arial"/>
              </a:rPr>
              <a:t>изменений</a:t>
            </a:r>
            <a:r>
              <a:rPr sz="1632" spc="-163" dirty="0">
                <a:cs typeface="Arial"/>
              </a:rPr>
              <a:t> </a:t>
            </a:r>
            <a:r>
              <a:rPr sz="1632" spc="-86" dirty="0">
                <a:cs typeface="Arial"/>
              </a:rPr>
              <a:t>в  </a:t>
            </a:r>
            <a:r>
              <a:rPr sz="1632" spc="-73" dirty="0">
                <a:cs typeface="Arial"/>
              </a:rPr>
              <a:t>культуре, </a:t>
            </a:r>
            <a:r>
              <a:rPr sz="1632" spc="-82" dirty="0">
                <a:cs typeface="Arial"/>
              </a:rPr>
              <a:t>персонале </a:t>
            </a:r>
            <a:r>
              <a:rPr sz="1632" spc="-32" dirty="0">
                <a:cs typeface="Arial"/>
              </a:rPr>
              <a:t>и </a:t>
            </a:r>
            <a:r>
              <a:rPr sz="1632" spc="-82" dirty="0" err="1" smtClean="0">
                <a:cs typeface="Arial"/>
              </a:rPr>
              <a:t>технологиях</a:t>
            </a:r>
            <a:r>
              <a:rPr sz="1632" spc="-82" dirty="0">
                <a:cs typeface="Arial"/>
              </a:rPr>
              <a:t>, </a:t>
            </a:r>
            <a:r>
              <a:rPr sz="1632" spc="-59" dirty="0">
                <a:cs typeface="Arial"/>
              </a:rPr>
              <a:t>которые  </a:t>
            </a:r>
            <a:r>
              <a:rPr sz="1632" spc="-86" dirty="0">
                <a:cs typeface="Arial"/>
              </a:rPr>
              <a:t>задействуют </a:t>
            </a:r>
            <a:r>
              <a:rPr sz="1632" spc="-73" dirty="0">
                <a:cs typeface="Arial"/>
              </a:rPr>
              <a:t>новые  </a:t>
            </a:r>
            <a:r>
              <a:rPr sz="1632" spc="-91" dirty="0">
                <a:cs typeface="Arial"/>
              </a:rPr>
              <a:t>образовательные </a:t>
            </a:r>
            <a:r>
              <a:rPr sz="1632" spc="-32" dirty="0">
                <a:cs typeface="Arial"/>
              </a:rPr>
              <a:t>и  </a:t>
            </a:r>
            <a:r>
              <a:rPr sz="1632" spc="-68" dirty="0">
                <a:cs typeface="Arial"/>
              </a:rPr>
              <a:t>операционные </a:t>
            </a:r>
            <a:r>
              <a:rPr sz="1632" spc="-63" dirty="0">
                <a:cs typeface="Arial"/>
              </a:rPr>
              <a:t>модели </a:t>
            </a:r>
            <a:r>
              <a:rPr sz="1632" spc="-32" dirty="0">
                <a:cs typeface="Arial"/>
              </a:rPr>
              <a:t>и </a:t>
            </a:r>
            <a:r>
              <a:rPr sz="1632" spc="-68" dirty="0" smtClean="0">
                <a:cs typeface="Arial"/>
              </a:rPr>
              <a:t>приводят </a:t>
            </a:r>
            <a:r>
              <a:rPr sz="1632" spc="41" dirty="0">
                <a:cs typeface="Arial"/>
              </a:rPr>
              <a:t>к </a:t>
            </a:r>
            <a:r>
              <a:rPr sz="1632" spc="-95" dirty="0">
                <a:cs typeface="Arial"/>
              </a:rPr>
              <a:t>трансформации  </a:t>
            </a:r>
            <a:r>
              <a:rPr sz="1632" spc="-73" dirty="0">
                <a:cs typeface="Arial"/>
              </a:rPr>
              <a:t>институциональных </a:t>
            </a:r>
            <a:r>
              <a:rPr sz="1632" spc="-63" dirty="0">
                <a:cs typeface="Arial"/>
              </a:rPr>
              <a:t>операций,  </a:t>
            </a:r>
            <a:r>
              <a:rPr sz="1632" spc="-82" dirty="0">
                <a:cs typeface="Arial"/>
              </a:rPr>
              <a:t>стратегических </a:t>
            </a:r>
            <a:r>
              <a:rPr sz="1632" spc="-73" dirty="0">
                <a:cs typeface="Arial"/>
              </a:rPr>
              <a:t>направлений </a:t>
            </a:r>
            <a:r>
              <a:rPr sz="1632" spc="-32" dirty="0">
                <a:cs typeface="Arial"/>
              </a:rPr>
              <a:t>и </a:t>
            </a:r>
            <a:r>
              <a:rPr sz="1632" spc="-73" dirty="0" err="1" smtClean="0">
                <a:cs typeface="Arial"/>
              </a:rPr>
              <a:t>ценностных</a:t>
            </a:r>
            <a:r>
              <a:rPr sz="1632" spc="-91" dirty="0" smtClean="0">
                <a:cs typeface="Arial"/>
              </a:rPr>
              <a:t> </a:t>
            </a:r>
            <a:r>
              <a:rPr sz="1632" spc="-50" dirty="0">
                <a:cs typeface="Arial"/>
              </a:rPr>
              <a:t>предложений</a:t>
            </a:r>
            <a:endParaRPr sz="1632" dirty="0">
              <a:cs typeface="Arial"/>
            </a:endParaRPr>
          </a:p>
          <a:p>
            <a:pPr marL="796932" algn="ctr">
              <a:spcBef>
                <a:spcPts val="1206"/>
              </a:spcBef>
            </a:pPr>
            <a:endParaRPr sz="1088" dirty="0">
              <a:cs typeface="Arial"/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767045" y="6319607"/>
            <a:ext cx="8955806" cy="289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Источник: </a:t>
            </a:r>
            <a:r>
              <a:rPr lang="ru-RU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Сьюзан</a:t>
            </a:r>
            <a:r>
              <a:rPr lang="ru-RU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Граджек</a:t>
            </a:r>
            <a:r>
              <a:rPr lang="ru-RU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Ph.D</a:t>
            </a:r>
            <a:r>
              <a:rPr lang="ru-RU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Вице-президент EDUCAUSE «Цифровая трансформация  высшего </a:t>
            </a:r>
            <a:r>
              <a:rPr lang="ru-RU" sz="1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образования»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2402819" y="415323"/>
            <a:ext cx="81191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0033CC"/>
                </a:solidFill>
              </a:rPr>
              <a:t>ЦИФРОВИ</a:t>
            </a:r>
            <a:r>
              <a:rPr lang="ru-RU" sz="2800" b="1" dirty="0">
                <a:solidFill>
                  <a:srgbClr val="0033CC"/>
                </a:solidFill>
              </a:rPr>
              <a:t>З</a:t>
            </a:r>
            <a:r>
              <a:rPr lang="ru-RU" sz="2800" b="1" dirty="0" smtClean="0">
                <a:solidFill>
                  <a:srgbClr val="0033CC"/>
                </a:solidFill>
              </a:rPr>
              <a:t>АЦИЯ </a:t>
            </a:r>
            <a:r>
              <a:rPr lang="en-US" sz="2800" b="1" dirty="0" smtClean="0">
                <a:solidFill>
                  <a:srgbClr val="0033CC"/>
                </a:solidFill>
              </a:rPr>
              <a:t>VS</a:t>
            </a:r>
            <a:r>
              <a:rPr lang="ru-RU" sz="2800" b="1" dirty="0" smtClean="0">
                <a:solidFill>
                  <a:srgbClr val="0033CC"/>
                </a:solidFill>
              </a:rPr>
              <a:t> ЦИФРОВАЯ ТРАНСФОРМАЦИЯ</a:t>
            </a:r>
            <a:endParaRPr lang="ru-RU" sz="2800" b="1" spc="-40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81534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7F4C41-A183-4F6A-9348-4DA00599379B}"/>
              </a:ext>
            </a:extLst>
          </p:cNvPr>
          <p:cNvSpPr/>
          <p:nvPr/>
        </p:nvSpPr>
        <p:spPr>
          <a:xfrm>
            <a:off x="0" y="3432175"/>
            <a:ext cx="2185988" cy="2595563"/>
          </a:xfrm>
          <a:prstGeom prst="rect">
            <a:avLst/>
          </a:prstGeom>
          <a:solidFill>
            <a:srgbClr val="00B0F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0"/>
            <a:ext cx="1006475" cy="556736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10036175" y="1"/>
            <a:ext cx="819150" cy="1215108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115E065F-B383-4EE2-8E40-503AE416AC55}"/>
              </a:ext>
            </a:extLst>
          </p:cNvPr>
          <p:cNvSpPr/>
          <p:nvPr/>
        </p:nvSpPr>
        <p:spPr>
          <a:xfrm>
            <a:off x="751725" y="2310633"/>
            <a:ext cx="100012" cy="3058201"/>
          </a:xfrm>
          <a:prstGeom prst="rect">
            <a:avLst/>
          </a:prstGeom>
          <a:solidFill>
            <a:srgbClr val="6600CC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851737" y="2365271"/>
            <a:ext cx="8331530" cy="33009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15000"/>
              </a:lnSpc>
              <a:spcAft>
                <a:spcPts val="600"/>
              </a:spcAft>
            </a:pPr>
            <a:r>
              <a:rPr lang="ru-RU" dirty="0" smtClean="0"/>
              <a:t>Указом Президента РФ от 21 июля 2020 г. № 474 «О национальных целях развития Российской Федерации на период до 2030 года» в качестве одного из целевых показателей национальной цели «цифровая трансформация» указано достижение «</a:t>
            </a:r>
            <a:r>
              <a:rPr lang="ru-RU" b="1" dirty="0" smtClean="0"/>
              <a:t>цифровой зрелости</a:t>
            </a:r>
            <a:r>
              <a:rPr lang="ru-RU" dirty="0" smtClean="0"/>
              <a:t>» ключевых отраслей экономики и социальной сферы.</a:t>
            </a:r>
          </a:p>
          <a:p>
            <a:pPr fontAlgn="base"/>
            <a:endParaRPr lang="ru-RU" sz="1400" dirty="0"/>
          </a:p>
          <a:p>
            <a:pPr fontAlgn="base"/>
            <a:r>
              <a:rPr lang="ru-RU" dirty="0"/>
              <a:t>Стратегия </a:t>
            </a:r>
            <a:r>
              <a:rPr lang="ru-RU" dirty="0" smtClean="0"/>
              <a:t>обозначает </a:t>
            </a:r>
            <a:r>
              <a:rPr lang="ru-RU" dirty="0"/>
              <a:t>ключевые траектории достижения </a:t>
            </a:r>
            <a:r>
              <a:rPr lang="ru-RU" dirty="0" smtClean="0"/>
              <a:t>«цифровой зрелости» </a:t>
            </a:r>
            <a:r>
              <a:rPr lang="ru-RU" dirty="0"/>
              <a:t>отрасли науки и высшего образования как для образовательных организаций высшего образования, так и для компаний и уполномоченных органов исполнительной власти.</a:t>
            </a:r>
          </a:p>
          <a:p>
            <a:pPr fontAlgn="base"/>
            <a:endParaRPr lang="ru-RU" sz="1400" dirty="0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1259059" y="1042051"/>
            <a:ext cx="766547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0033CC"/>
                </a:solidFill>
              </a:rPr>
              <a:t>СТРАТЕГИЯ ЦИФРОВОЙ ТРАНСФОРМАЦИИ ОТРАСЛИ НАУКИ И ВЫСШЕГО ОБРАЗОВАНИЯ</a:t>
            </a:r>
            <a:endParaRPr lang="ru-RU" sz="2800" b="1" spc="-40" dirty="0">
              <a:cs typeface="Arial" panose="020B0604020202020204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10036175" y="3432175"/>
            <a:ext cx="81915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5C16E496-822D-49C8-B5E2-ACC44B043F2A}"/>
              </a:ext>
            </a:extLst>
          </p:cNvPr>
          <p:cNvSpPr/>
          <p:nvPr/>
        </p:nvSpPr>
        <p:spPr>
          <a:xfrm>
            <a:off x="11012488" y="3432175"/>
            <a:ext cx="1179512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CBAB5B58-D96C-46D6-80D2-344F99BBC81D}"/>
              </a:ext>
            </a:extLst>
          </p:cNvPr>
          <p:cNvSpPr/>
          <p:nvPr/>
        </p:nvSpPr>
        <p:spPr>
          <a:xfrm>
            <a:off x="11428786" y="3904456"/>
            <a:ext cx="100013" cy="2595563"/>
          </a:xfrm>
          <a:prstGeom prst="rect">
            <a:avLst/>
          </a:prstGeom>
          <a:solidFill>
            <a:srgbClr val="6600CC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9205508" y="5130497"/>
            <a:ext cx="1370370" cy="1369521"/>
          </a:xfrm>
          <a:prstGeom prst="rect">
            <a:avLst/>
          </a:prstGeom>
          <a:solidFill>
            <a:schemeClr val="accent4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9205508" y="1892866"/>
            <a:ext cx="1370370" cy="3150896"/>
          </a:xfrm>
          <a:prstGeom prst="rect">
            <a:avLst/>
          </a:prstGeom>
          <a:solidFill>
            <a:srgbClr val="6600CC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535488" y="4201783"/>
            <a:ext cx="8891040" cy="1315721"/>
          </a:xfrm>
          <a:prstGeom prst="rect">
            <a:avLst/>
          </a:prstGeom>
          <a:solidFill>
            <a:srgbClr val="0033CC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7263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7F4C41-A183-4F6A-9348-4DA00599379B}"/>
              </a:ext>
            </a:extLst>
          </p:cNvPr>
          <p:cNvSpPr/>
          <p:nvPr/>
        </p:nvSpPr>
        <p:spPr>
          <a:xfrm>
            <a:off x="0" y="3432175"/>
            <a:ext cx="2185988" cy="2595563"/>
          </a:xfrm>
          <a:prstGeom prst="rect">
            <a:avLst/>
          </a:prstGeom>
          <a:solidFill>
            <a:srgbClr val="00B0F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0"/>
            <a:ext cx="1006475" cy="556736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8801100" y="4262437"/>
            <a:ext cx="339090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18" name="Группа 17"/>
          <p:cNvGrpSpPr/>
          <p:nvPr/>
        </p:nvGrpSpPr>
        <p:grpSpPr>
          <a:xfrm>
            <a:off x="358356" y="3859227"/>
            <a:ext cx="11170443" cy="2123283"/>
            <a:chOff x="358356" y="4734717"/>
            <a:chExt cx="11170443" cy="2595564"/>
          </a:xfrm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115E065F-B383-4EE2-8E40-503AE416AC55}"/>
                </a:ext>
              </a:extLst>
            </p:cNvPr>
            <p:cNvSpPr/>
            <p:nvPr/>
          </p:nvSpPr>
          <p:spPr>
            <a:xfrm>
              <a:off x="358356" y="4734717"/>
              <a:ext cx="100012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CBAB5B58-D96C-46D6-80D2-344F99BBC81D}"/>
                </a:ext>
              </a:extLst>
            </p:cNvPr>
            <p:cNvSpPr/>
            <p:nvPr/>
          </p:nvSpPr>
          <p:spPr>
            <a:xfrm>
              <a:off x="11428786" y="4734718"/>
              <a:ext cx="100013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7645691" y="-117433"/>
            <a:ext cx="2739752" cy="6975433"/>
            <a:chOff x="7645691" y="-117433"/>
            <a:chExt cx="1534612" cy="6975433"/>
          </a:xfrm>
        </p:grpSpPr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-117433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5521381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-117433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5521381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9863845" y="4591455"/>
            <a:ext cx="1447448" cy="226654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2284728" y="374011"/>
            <a:ext cx="722143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>
                <a:solidFill>
                  <a:srgbClr val="0033CC"/>
                </a:solidFill>
              </a:rPr>
              <a:t>ОСНОВНЫЕ</a:t>
            </a:r>
            <a:r>
              <a:rPr lang="ru-RU" sz="2800" b="1" dirty="0" smtClean="0">
                <a:solidFill>
                  <a:srgbClr val="0033CC"/>
                </a:solidFill>
              </a:rPr>
              <a:t> ВЫЗОВЫ </a:t>
            </a:r>
            <a:r>
              <a:rPr lang="ru-RU" sz="2800" b="1" dirty="0">
                <a:solidFill>
                  <a:srgbClr val="0033CC"/>
                </a:solidFill>
              </a:rPr>
              <a:t>И ПРОБЛЕМЫ ОТРАСЛИ </a:t>
            </a:r>
            <a:r>
              <a:rPr lang="ru-RU" sz="2800" b="1" dirty="0" smtClean="0">
                <a:solidFill>
                  <a:srgbClr val="0033CC"/>
                </a:solidFill>
              </a:rPr>
              <a:t>НАУКИ И ВЫСШЕГО ОБРАЗОВАНИЯ</a:t>
            </a:r>
            <a:endParaRPr lang="ru-RU" sz="2800" b="1" dirty="0">
              <a:solidFill>
                <a:srgbClr val="0033CC"/>
              </a:solidFill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701629" y="1473958"/>
            <a:ext cx="10440988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600" dirty="0" smtClean="0"/>
              <a:t>Комплексное </a:t>
            </a:r>
            <a:r>
              <a:rPr lang="ru-RU" sz="1600" dirty="0"/>
              <a:t>рассмотрение индикаторов общественного мнения о науке и высшем образовании </a:t>
            </a:r>
            <a:r>
              <a:rPr lang="ru-RU" sz="1600" dirty="0" smtClean="0"/>
              <a:t>выявило </a:t>
            </a:r>
            <a:r>
              <a:rPr lang="ru-RU" b="1" dirty="0" smtClean="0">
                <a:solidFill>
                  <a:srgbClr val="0033CC"/>
                </a:solidFill>
              </a:rPr>
              <a:t>недоверие </a:t>
            </a:r>
            <a:r>
              <a:rPr lang="ru-RU" b="1" dirty="0">
                <a:solidFill>
                  <a:srgbClr val="0033CC"/>
                </a:solidFill>
              </a:rPr>
              <a:t>россиян к качеству и востребованности отечественного высшего </a:t>
            </a:r>
            <a:r>
              <a:rPr lang="ru-RU" b="1" dirty="0" smtClean="0">
                <a:solidFill>
                  <a:srgbClr val="0033CC"/>
                </a:solidFill>
              </a:rPr>
              <a:t>образования </a:t>
            </a:r>
            <a:r>
              <a:rPr lang="ru-RU" sz="1600" dirty="0" smtClean="0"/>
              <a:t>и сообщает </a:t>
            </a:r>
            <a:r>
              <a:rPr lang="ru-RU" sz="1600" dirty="0"/>
              <a:t>о необходимости повышения удовлетворенности общества результатами работы образовательной и научной системы и приведению самих систем в соответствие с запросами глобальной тенденции - </a:t>
            </a:r>
            <a:r>
              <a:rPr lang="ru-RU" sz="1600" dirty="0" err="1"/>
              <a:t>цифровизации</a:t>
            </a:r>
            <a:r>
              <a:rPr lang="ru-RU" sz="1600" dirty="0" smtClean="0"/>
              <a:t>.</a:t>
            </a:r>
          </a:p>
          <a:p>
            <a:endParaRPr lang="ru-RU" sz="16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dirty="0">
                <a:solidFill>
                  <a:srgbClr val="0033CC"/>
                </a:solidFill>
              </a:rPr>
              <a:t>С</a:t>
            </a:r>
            <a:r>
              <a:rPr lang="ru-RU" b="1" dirty="0" smtClean="0">
                <a:solidFill>
                  <a:srgbClr val="0033CC"/>
                </a:solidFill>
              </a:rPr>
              <a:t>одержание </a:t>
            </a:r>
            <a:r>
              <a:rPr lang="ru-RU" b="1" dirty="0">
                <a:solidFill>
                  <a:srgbClr val="0033CC"/>
                </a:solidFill>
              </a:rPr>
              <a:t>многих учебных программ устаревает еще до момента их </a:t>
            </a:r>
            <a:r>
              <a:rPr lang="ru-RU" b="1" dirty="0" smtClean="0">
                <a:solidFill>
                  <a:srgbClr val="0033CC"/>
                </a:solidFill>
              </a:rPr>
              <a:t>окончания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1600" b="1" dirty="0" smtClean="0"/>
              <a:t>Период </a:t>
            </a:r>
            <a:r>
              <a:rPr lang="ru-RU" sz="1600" b="1" dirty="0"/>
              <a:t>полураспада компетентности </a:t>
            </a:r>
            <a:r>
              <a:rPr lang="ru-RU" sz="1600" dirty="0"/>
              <a:t>(временной отрезок с момента окончания вуза, когда в результате появления новых </a:t>
            </a:r>
            <a:r>
              <a:rPr lang="ru-RU" sz="1600" dirty="0" smtClean="0"/>
              <a:t>научно-технических </a:t>
            </a:r>
            <a:r>
              <a:rPr lang="ru-RU" sz="1600" dirty="0"/>
              <a:t>сведений компетентность специалиста снижается на 50%) является одним из измерителей актуальности существующих образовательных </a:t>
            </a:r>
            <a:r>
              <a:rPr lang="ru-RU" sz="1600" dirty="0" smtClean="0"/>
              <a:t>программ.</a:t>
            </a:r>
            <a:br>
              <a:rPr lang="ru-RU" sz="1600" dirty="0" smtClean="0"/>
            </a:br>
            <a:endParaRPr lang="ru-RU" sz="16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dirty="0">
                <a:solidFill>
                  <a:srgbClr val="0033CC"/>
                </a:solidFill>
              </a:rPr>
              <a:t>Цифровой разрыв в </a:t>
            </a:r>
            <a:r>
              <a:rPr lang="ru-RU" b="1" dirty="0" smtClean="0">
                <a:solidFill>
                  <a:srgbClr val="0033CC"/>
                </a:solidFill>
              </a:rPr>
              <a:t>образовании</a:t>
            </a:r>
            <a:br>
              <a:rPr lang="ru-RU" b="1" dirty="0" smtClean="0">
                <a:solidFill>
                  <a:srgbClr val="0033CC"/>
                </a:solidFill>
              </a:rPr>
            </a:br>
            <a:r>
              <a:rPr lang="ru-RU" sz="1600" dirty="0" smtClean="0"/>
              <a:t>Цифровой </a:t>
            </a:r>
            <a:r>
              <a:rPr lang="ru-RU" sz="1600" dirty="0"/>
              <a:t>разрыв между различными странами и регионами мира часто называют </a:t>
            </a:r>
            <a:r>
              <a:rPr lang="ru-RU" sz="1600" b="1" dirty="0"/>
              <a:t>«глобальным цифровым разрывом»</a:t>
            </a:r>
            <a:r>
              <a:rPr lang="ru-RU" sz="1600" dirty="0"/>
              <a:t>. Люди, организации и государства, которые не имеют доступа или имеют ограниченный доступ к цифровым технологиям, лишаются заметных преимуществ по сравнению с теми, у кого такой доступ есть. Следствием цифрового разрыва становится социально-экономическое </a:t>
            </a:r>
            <a:r>
              <a:rPr lang="ru-RU" sz="1600" dirty="0" smtClean="0"/>
              <a:t>неравенство.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ru-RU" sz="1600" b="1" dirty="0"/>
              <a:t>По исследованиям, не менее трети российских школьников не имеет возможности полноценно обучаться через интернет. </a:t>
            </a:r>
            <a:endParaRPr lang="ru-RU" sz="1600" b="1" dirty="0" smtClean="0"/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1084561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7F4C41-A183-4F6A-9348-4DA00599379B}"/>
              </a:ext>
            </a:extLst>
          </p:cNvPr>
          <p:cNvSpPr/>
          <p:nvPr/>
        </p:nvSpPr>
        <p:spPr>
          <a:xfrm>
            <a:off x="0" y="3432175"/>
            <a:ext cx="2185988" cy="2595563"/>
          </a:xfrm>
          <a:prstGeom prst="rect">
            <a:avLst/>
          </a:prstGeom>
          <a:solidFill>
            <a:srgbClr val="00B0F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0"/>
            <a:ext cx="1006475" cy="556736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10036175" y="1"/>
            <a:ext cx="819150" cy="1215108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115E065F-B383-4EE2-8E40-503AE416AC55}"/>
              </a:ext>
            </a:extLst>
          </p:cNvPr>
          <p:cNvSpPr/>
          <p:nvPr/>
        </p:nvSpPr>
        <p:spPr>
          <a:xfrm>
            <a:off x="751725" y="2310633"/>
            <a:ext cx="100012" cy="2595563"/>
          </a:xfrm>
          <a:prstGeom prst="rect">
            <a:avLst/>
          </a:prstGeom>
          <a:solidFill>
            <a:srgbClr val="6600CC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2441891" y="412688"/>
            <a:ext cx="76654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0033CC"/>
                </a:solidFill>
              </a:rPr>
              <a:t>РЕЗУЛЬТАТЫ ПРЕДПРОЕКТНЫХ ИССЛЕДОВАНИЙ</a:t>
            </a:r>
            <a:endParaRPr lang="ru-RU" sz="2800" b="1" spc="-40" dirty="0">
              <a:cs typeface="Arial" panose="020B0604020202020204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10036175" y="3432175"/>
            <a:ext cx="81915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5C16E496-822D-49C8-B5E2-ACC44B043F2A}"/>
              </a:ext>
            </a:extLst>
          </p:cNvPr>
          <p:cNvSpPr/>
          <p:nvPr/>
        </p:nvSpPr>
        <p:spPr>
          <a:xfrm>
            <a:off x="11012488" y="3432175"/>
            <a:ext cx="1179512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CBAB5B58-D96C-46D6-80D2-344F99BBC81D}"/>
              </a:ext>
            </a:extLst>
          </p:cNvPr>
          <p:cNvSpPr/>
          <p:nvPr/>
        </p:nvSpPr>
        <p:spPr>
          <a:xfrm>
            <a:off x="11428786" y="3904456"/>
            <a:ext cx="100013" cy="2595563"/>
          </a:xfrm>
          <a:prstGeom prst="rect">
            <a:avLst/>
          </a:prstGeom>
          <a:solidFill>
            <a:srgbClr val="6600CC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9205508" y="5130497"/>
            <a:ext cx="1370370" cy="1369521"/>
          </a:xfrm>
          <a:prstGeom prst="rect">
            <a:avLst/>
          </a:prstGeom>
          <a:solidFill>
            <a:schemeClr val="accent4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9205508" y="1892866"/>
            <a:ext cx="1370370" cy="3150896"/>
          </a:xfrm>
          <a:prstGeom prst="rect">
            <a:avLst/>
          </a:prstGeom>
          <a:solidFill>
            <a:srgbClr val="6600CC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67291" y="6403594"/>
            <a:ext cx="10757306" cy="281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Источник: </a:t>
            </a:r>
            <a:r>
              <a:rPr lang="ru-RU" sz="1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А.В. Нарукавников, </a:t>
            </a:r>
            <a:r>
              <a:rPr lang="ru-RU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«Ключевые проекты и прорывные инициативы стратегии цифровой трансформации в сфере науки и высшего образования» 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291" y="1215109"/>
            <a:ext cx="11612742" cy="5153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5298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7F4C41-A183-4F6A-9348-4DA00599379B}"/>
              </a:ext>
            </a:extLst>
          </p:cNvPr>
          <p:cNvSpPr/>
          <p:nvPr/>
        </p:nvSpPr>
        <p:spPr>
          <a:xfrm>
            <a:off x="0" y="3432175"/>
            <a:ext cx="2185988" cy="2595563"/>
          </a:xfrm>
          <a:prstGeom prst="rect">
            <a:avLst/>
          </a:prstGeom>
          <a:solidFill>
            <a:srgbClr val="00B0F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0"/>
            <a:ext cx="1006475" cy="556736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8801100" y="4262437"/>
            <a:ext cx="339090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18" name="Группа 17"/>
          <p:cNvGrpSpPr/>
          <p:nvPr/>
        </p:nvGrpSpPr>
        <p:grpSpPr>
          <a:xfrm>
            <a:off x="358356" y="3859227"/>
            <a:ext cx="11170443" cy="2123283"/>
            <a:chOff x="358356" y="4734717"/>
            <a:chExt cx="11170443" cy="2595564"/>
          </a:xfrm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115E065F-B383-4EE2-8E40-503AE416AC55}"/>
                </a:ext>
              </a:extLst>
            </p:cNvPr>
            <p:cNvSpPr/>
            <p:nvPr/>
          </p:nvSpPr>
          <p:spPr>
            <a:xfrm>
              <a:off x="358356" y="4734717"/>
              <a:ext cx="100012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CBAB5B58-D96C-46D6-80D2-344F99BBC81D}"/>
                </a:ext>
              </a:extLst>
            </p:cNvPr>
            <p:cNvSpPr/>
            <p:nvPr/>
          </p:nvSpPr>
          <p:spPr>
            <a:xfrm>
              <a:off x="11428786" y="4734718"/>
              <a:ext cx="100013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7645691" y="-117433"/>
            <a:ext cx="2739752" cy="6975433"/>
            <a:chOff x="7645691" y="-117433"/>
            <a:chExt cx="1534612" cy="6975433"/>
          </a:xfrm>
        </p:grpSpPr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-117433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5521381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-117433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5521381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9863845" y="4591455"/>
            <a:ext cx="1447448" cy="226654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920143" y="1050573"/>
            <a:ext cx="865290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000" b="1" dirty="0" smtClean="0">
                <a:solidFill>
                  <a:srgbClr val="0033CC"/>
                </a:solidFill>
              </a:rPr>
              <a:t>ПРЕДПОСЫЛКИ ЦИФРОВОЙ ТРАНСФОРМАЦИИ</a:t>
            </a:r>
            <a:br>
              <a:rPr lang="ru-RU" sz="2000" b="1" dirty="0" smtClean="0">
                <a:solidFill>
                  <a:srgbClr val="0033CC"/>
                </a:solidFill>
              </a:rPr>
            </a:br>
            <a:r>
              <a:rPr lang="ru-RU" sz="2000" b="1" dirty="0" smtClean="0">
                <a:solidFill>
                  <a:srgbClr val="0033CC"/>
                </a:solidFill>
              </a:rPr>
              <a:t>ОТРАСЛИ</a:t>
            </a:r>
            <a:r>
              <a:rPr lang="ru-RU" sz="2000" b="1" dirty="0">
                <a:solidFill>
                  <a:srgbClr val="0033CC"/>
                </a:solidFill>
              </a:rPr>
              <a:t> </a:t>
            </a:r>
            <a:r>
              <a:rPr lang="ru-RU" sz="2000" b="1" dirty="0" smtClean="0">
                <a:solidFill>
                  <a:srgbClr val="0033CC"/>
                </a:solidFill>
              </a:rPr>
              <a:t>НАУКИ </a:t>
            </a:r>
            <a:r>
              <a:rPr lang="ru-RU" sz="2000" b="1" dirty="0">
                <a:solidFill>
                  <a:srgbClr val="0033CC"/>
                </a:solidFill>
              </a:rPr>
              <a:t>И ВЫСШЕГО ОБРАЗОВАНИЯ</a:t>
            </a:r>
          </a:p>
          <a:p>
            <a:pPr>
              <a:defRPr/>
            </a:pPr>
            <a:endParaRPr lang="ru-RU" sz="2000" b="1" dirty="0" smtClean="0">
              <a:solidFill>
                <a:srgbClr val="0033CC"/>
              </a:solidFill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678181" y="1840489"/>
            <a:ext cx="9185664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ru-RU" sz="1600" dirty="0" smtClean="0"/>
              <a:t>Основные </a:t>
            </a:r>
            <a:r>
              <a:rPr lang="ru-RU" sz="1600" dirty="0"/>
              <a:t>вызовы и проблемы </a:t>
            </a:r>
            <a:r>
              <a:rPr lang="ru-RU" sz="1600" dirty="0" smtClean="0"/>
              <a:t>отрасли требуют </a:t>
            </a:r>
            <a:r>
              <a:rPr lang="ru-RU" sz="1600" dirty="0"/>
              <a:t>комплексного и взвешенного подхода к их </a:t>
            </a:r>
            <a:r>
              <a:rPr lang="ru-RU" sz="1600" dirty="0" smtClean="0"/>
              <a:t>решению.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ru-RU" sz="1600" b="1" dirty="0" smtClean="0"/>
              <a:t>Разобщенность </a:t>
            </a:r>
            <a:r>
              <a:rPr lang="ru-RU" sz="1600" b="1" dirty="0"/>
              <a:t>информационных систем в сфере науки и высшего образования ставит вопрос о </a:t>
            </a:r>
            <a:r>
              <a:rPr lang="ru-RU" sz="1600" b="1" dirty="0" smtClean="0"/>
              <a:t>выработке </a:t>
            </a:r>
            <a:r>
              <a:rPr lang="ru-RU" sz="1600" b="1" dirty="0"/>
              <a:t>единых стандартов информационного взаимодействия</a:t>
            </a:r>
            <a:r>
              <a:rPr lang="ru-RU" sz="1600" dirty="0"/>
              <a:t>, комплексного подхода к цифровой трансформации в отрасли, наличия координационного, методического и информационного сопровождения организаций в сфере науки и высшего образования.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ru-RU" sz="1600" dirty="0"/>
              <a:t>Цифровая трансформация отрасли подразумевает не только изменение подходов к организации работы образовательных организаций, но и повышение уровня цифровых компетенций обучающихся, научно-педагогических работников, а также формирование компетентной команды управления процессом цифровой трансформацией образовательной </a:t>
            </a:r>
            <a:r>
              <a:rPr lang="ru-RU" sz="1600" dirty="0" smtClean="0"/>
              <a:t>организации.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ru-RU" sz="1600" b="1" dirty="0" smtClean="0"/>
              <a:t>Одними </a:t>
            </a:r>
            <a:r>
              <a:rPr lang="ru-RU" sz="1600" b="1" dirty="0"/>
              <a:t>из ключевых задач выступают повышение уровня цифрового развития образовательных организаций </a:t>
            </a:r>
            <a:r>
              <a:rPr lang="ru-RU" sz="1600" dirty="0"/>
              <a:t>и </a:t>
            </a:r>
            <a:r>
              <a:rPr lang="ru-RU" sz="1600" b="1" dirty="0"/>
              <a:t>выравнивание общего технологического ландшафта</a:t>
            </a:r>
            <a:r>
              <a:rPr lang="ru-RU" sz="1600" dirty="0"/>
              <a:t>, снижение времени на процесс обоснования необходимости и подачи заявок на получение субсидий, упрощение процедуры подбора необходимых </a:t>
            </a:r>
            <a:r>
              <a:rPr lang="ru-RU" sz="1600" dirty="0" smtClean="0"/>
              <a:t>решений.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ru-RU" sz="1600" b="1" dirty="0" smtClean="0"/>
              <a:t>Все </a:t>
            </a:r>
            <a:r>
              <a:rPr lang="ru-RU" sz="1600" b="1" dirty="0"/>
              <a:t>это позволит повысить уровень "цифровой зрелости" отрасли, а также стимулирует развитие отечественных </a:t>
            </a:r>
            <a:r>
              <a:rPr lang="ru-RU" sz="1600" b="1" dirty="0" smtClean="0"/>
              <a:t>производителей ИКТ-оборудования </a:t>
            </a:r>
            <a:r>
              <a:rPr lang="ru-RU" sz="1600" b="1" dirty="0"/>
              <a:t>и программного обеспечения.</a:t>
            </a:r>
          </a:p>
          <a:p>
            <a:pPr fontAlgn="base">
              <a:lnSpc>
                <a:spcPct val="150000"/>
              </a:lnSpc>
            </a:pPr>
            <a:endParaRPr lang="ru-RU" sz="1600" b="1" dirty="0"/>
          </a:p>
          <a:p>
            <a:pPr marL="342900" indent="-342900" fontAlgn="base">
              <a:buFont typeface="+mj-lt"/>
              <a:buAutoNum type="arabicPeriod"/>
            </a:pPr>
            <a:endParaRPr lang="ru-RU" sz="1600" b="1" dirty="0"/>
          </a:p>
          <a:p>
            <a:pPr marL="342900" indent="-342900" fontAlgn="base">
              <a:buFont typeface="+mj-lt"/>
              <a:buAutoNum type="arabicPeriod"/>
            </a:pP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35744462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7F4C41-A183-4F6A-9348-4DA00599379B}"/>
              </a:ext>
            </a:extLst>
          </p:cNvPr>
          <p:cNvSpPr/>
          <p:nvPr/>
        </p:nvSpPr>
        <p:spPr>
          <a:xfrm>
            <a:off x="0" y="3432175"/>
            <a:ext cx="2185988" cy="2595563"/>
          </a:xfrm>
          <a:prstGeom prst="rect">
            <a:avLst/>
          </a:prstGeom>
          <a:solidFill>
            <a:srgbClr val="00B0F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0"/>
            <a:ext cx="1006475" cy="556736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10036175" y="1"/>
            <a:ext cx="819150" cy="1215108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115E065F-B383-4EE2-8E40-503AE416AC55}"/>
              </a:ext>
            </a:extLst>
          </p:cNvPr>
          <p:cNvSpPr/>
          <p:nvPr/>
        </p:nvSpPr>
        <p:spPr>
          <a:xfrm>
            <a:off x="751725" y="2505602"/>
            <a:ext cx="100012" cy="2784855"/>
          </a:xfrm>
          <a:prstGeom prst="rect">
            <a:avLst/>
          </a:prstGeom>
          <a:solidFill>
            <a:srgbClr val="6600CC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851737" y="2365271"/>
            <a:ext cx="833153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Основа процесса цифровой трансформации - это формирование и распространение новых с точки зрения содержания моделей работы организаций в сфере науки и высшего образования</a:t>
            </a:r>
            <a:r>
              <a:rPr lang="ru-RU" sz="2000" b="1" dirty="0" smtClean="0"/>
              <a:t>.</a:t>
            </a:r>
          </a:p>
          <a:p>
            <a:endParaRPr lang="ru-RU" dirty="0" smtClean="0"/>
          </a:p>
          <a:p>
            <a:r>
              <a:rPr lang="ru-RU" dirty="0"/>
              <a:t>В их основе лежит комбинация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/>
              <a:t>непрерывного профессионального развития,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/>
              <a:t>новых цифровых сервисов и инструментов,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/>
              <a:t>инфраструктурных и организационных условий для внедрения изменений,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/>
              <a:t>сопровождение участников, при освоении новых ролей и методов рабочего взаимодействия.</a:t>
            </a:r>
          </a:p>
          <a:p>
            <a:endParaRPr lang="ru-RU" dirty="0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1259059" y="1042051"/>
            <a:ext cx="766547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0033CC"/>
                </a:solidFill>
              </a:rPr>
              <a:t>СТРАТЕГИЯ ЦИФРОВОЙ ТРАНСФОРМАЦИИ ОТРАСЛИ НАУКИ И ВЫСШЕГО ОБРАЗОВАНИЯ</a:t>
            </a:r>
            <a:endParaRPr lang="ru-RU" sz="2800" b="1" spc="-40" dirty="0">
              <a:cs typeface="Arial" panose="020B0604020202020204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10036175" y="3432175"/>
            <a:ext cx="81915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5C16E496-822D-49C8-B5E2-ACC44B043F2A}"/>
              </a:ext>
            </a:extLst>
          </p:cNvPr>
          <p:cNvSpPr/>
          <p:nvPr/>
        </p:nvSpPr>
        <p:spPr>
          <a:xfrm>
            <a:off x="11012488" y="3432175"/>
            <a:ext cx="1179512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CBAB5B58-D96C-46D6-80D2-344F99BBC81D}"/>
              </a:ext>
            </a:extLst>
          </p:cNvPr>
          <p:cNvSpPr/>
          <p:nvPr/>
        </p:nvSpPr>
        <p:spPr>
          <a:xfrm>
            <a:off x="11428786" y="3904456"/>
            <a:ext cx="100013" cy="2595563"/>
          </a:xfrm>
          <a:prstGeom prst="rect">
            <a:avLst/>
          </a:prstGeom>
          <a:solidFill>
            <a:srgbClr val="6600CC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9205508" y="5130497"/>
            <a:ext cx="1370370" cy="1369521"/>
          </a:xfrm>
          <a:prstGeom prst="rect">
            <a:avLst/>
          </a:prstGeom>
          <a:solidFill>
            <a:schemeClr val="accent4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9205508" y="1892866"/>
            <a:ext cx="1370370" cy="3150896"/>
          </a:xfrm>
          <a:prstGeom prst="rect">
            <a:avLst/>
          </a:prstGeom>
          <a:solidFill>
            <a:srgbClr val="6600CC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535488" y="2140667"/>
            <a:ext cx="8891040" cy="1315721"/>
          </a:xfrm>
          <a:prstGeom prst="rect">
            <a:avLst/>
          </a:prstGeom>
          <a:solidFill>
            <a:srgbClr val="0033CC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27846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7F4C41-A183-4F6A-9348-4DA00599379B}"/>
              </a:ext>
            </a:extLst>
          </p:cNvPr>
          <p:cNvSpPr/>
          <p:nvPr/>
        </p:nvSpPr>
        <p:spPr>
          <a:xfrm>
            <a:off x="0" y="3432175"/>
            <a:ext cx="2185988" cy="2595563"/>
          </a:xfrm>
          <a:prstGeom prst="rect">
            <a:avLst/>
          </a:prstGeom>
          <a:solidFill>
            <a:srgbClr val="00B0F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0"/>
            <a:ext cx="1006475" cy="556736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658548" y="1686360"/>
            <a:ext cx="960871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endParaRPr lang="ru-RU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b="1" dirty="0" smtClean="0"/>
              <a:t>Образование </a:t>
            </a:r>
            <a:r>
              <a:rPr lang="ru-RU" b="1" dirty="0"/>
              <a:t>с помощью цифровых инструментов поиска и </a:t>
            </a:r>
            <a:r>
              <a:rPr lang="ru-RU" b="1" dirty="0" smtClean="0"/>
              <a:t>исследований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Цифровая </a:t>
            </a:r>
            <a:r>
              <a:rPr lang="ru-RU" dirty="0"/>
              <a:t>трансформация может стать инструментом повышения качества образования, поскольку станет возможным повсеместное внедрение </a:t>
            </a:r>
            <a:r>
              <a:rPr lang="ru-RU" dirty="0" err="1"/>
              <a:t>практикоориентированного</a:t>
            </a:r>
            <a:r>
              <a:rPr lang="ru-RU" dirty="0"/>
              <a:t> подхода в </a:t>
            </a:r>
            <a:r>
              <a:rPr lang="ru-RU" dirty="0" smtClean="0"/>
              <a:t>обучении.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b="1" dirty="0" smtClean="0"/>
              <a:t>Предиктивная </a:t>
            </a:r>
            <a:r>
              <a:rPr lang="ru-RU" b="1" dirty="0"/>
              <a:t>и предписывающая аналитика </a:t>
            </a:r>
            <a:r>
              <a:rPr lang="ru-RU" dirty="0"/>
              <a:t>как инструмент превентивного </a:t>
            </a:r>
            <a:r>
              <a:rPr lang="ru-RU" dirty="0" smtClean="0"/>
              <a:t>управления.</a:t>
            </a:r>
            <a:br>
              <a:rPr lang="ru-RU" dirty="0" smtClean="0"/>
            </a:br>
            <a:r>
              <a:rPr lang="ru-RU" dirty="0" smtClean="0"/>
              <a:t>Это </a:t>
            </a:r>
            <a:r>
              <a:rPr lang="ru-RU" dirty="0"/>
              <a:t>позволит стране выйти из догоняющей позиции, в позицию лидера, задающего тренды. Позволит трансформировать процесс управления и существенно повысить качество принятия управленческих </a:t>
            </a:r>
            <a:r>
              <a:rPr lang="ru-RU" dirty="0" smtClean="0"/>
              <a:t>решений.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b="1" dirty="0" smtClean="0"/>
              <a:t>Цифровая </a:t>
            </a:r>
            <a:r>
              <a:rPr lang="ru-RU" b="1" dirty="0" err="1"/>
              <a:t>коллаборация</a:t>
            </a:r>
            <a:r>
              <a:rPr lang="ru-RU" b="1" dirty="0"/>
              <a:t> образование - наука - бизнес</a:t>
            </a:r>
            <a:r>
              <a:rPr lang="ru-RU" dirty="0"/>
              <a:t>, поставленные на службу </a:t>
            </a:r>
            <a:r>
              <a:rPr lang="ru-RU" dirty="0" smtClean="0"/>
              <a:t>обществу.</a:t>
            </a:r>
            <a:br>
              <a:rPr lang="ru-RU" dirty="0" smtClean="0"/>
            </a:br>
            <a:r>
              <a:rPr lang="ru-RU" dirty="0" smtClean="0"/>
              <a:t>Стратегия </a:t>
            </a:r>
            <a:r>
              <a:rPr lang="ru-RU" dirty="0"/>
              <a:t>заточена на то, чтобы объединить усилия реального сектора экономики, науки и образования, поскольку эти сегменты не должны быть оторванными друг от </a:t>
            </a:r>
            <a:r>
              <a:rPr lang="ru-RU" dirty="0" smtClean="0"/>
              <a:t>друга.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b="1" dirty="0" smtClean="0"/>
              <a:t>Цифровое</a:t>
            </a:r>
            <a:r>
              <a:rPr lang="ru-RU" b="1" dirty="0"/>
              <a:t>, адаптивное </a:t>
            </a:r>
            <a:r>
              <a:rPr lang="ru-RU" b="1" dirty="0" smtClean="0"/>
              <a:t>министерство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Без </a:t>
            </a:r>
            <a:r>
              <a:rPr lang="ru-RU" dirty="0"/>
              <a:t>цифровой трансформации самого министерства не обойтись, необходимо сделать его работу эффективнее, наладить бизнес-процессы и каналы коммуникации не только с подведомственными организациями, но и обществом.</a:t>
            </a: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659882" y="956442"/>
            <a:ext cx="916774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0033CC"/>
                </a:solidFill>
              </a:rPr>
              <a:t>ПРИНЦИПЫ СТРАТЕГИИ ЦИФРОВОЙ ТРАНСФОРМАЦИИ</a:t>
            </a:r>
          </a:p>
          <a:p>
            <a:pPr>
              <a:defRPr/>
            </a:pPr>
            <a:r>
              <a:rPr lang="ru-RU" sz="2800" b="1" dirty="0" smtClean="0">
                <a:solidFill>
                  <a:srgbClr val="0033CC"/>
                </a:solidFill>
              </a:rPr>
              <a:t>ОТРАСЛИ НАУКИ И ВЫСШЕГО ОБРАЗОВАНИЯ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8801100" y="4262437"/>
            <a:ext cx="339090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18" name="Группа 17"/>
          <p:cNvGrpSpPr/>
          <p:nvPr/>
        </p:nvGrpSpPr>
        <p:grpSpPr>
          <a:xfrm>
            <a:off x="358356" y="3859227"/>
            <a:ext cx="11170443" cy="2123283"/>
            <a:chOff x="358356" y="4734717"/>
            <a:chExt cx="11170443" cy="2595564"/>
          </a:xfrm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115E065F-B383-4EE2-8E40-503AE416AC55}"/>
                </a:ext>
              </a:extLst>
            </p:cNvPr>
            <p:cNvSpPr/>
            <p:nvPr/>
          </p:nvSpPr>
          <p:spPr>
            <a:xfrm>
              <a:off x="358356" y="4734717"/>
              <a:ext cx="100012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CBAB5B58-D96C-46D6-80D2-344F99BBC81D}"/>
                </a:ext>
              </a:extLst>
            </p:cNvPr>
            <p:cNvSpPr/>
            <p:nvPr/>
          </p:nvSpPr>
          <p:spPr>
            <a:xfrm>
              <a:off x="11428786" y="4734718"/>
              <a:ext cx="100013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7645691" y="-117433"/>
            <a:ext cx="2739752" cy="6975433"/>
            <a:chOff x="7645691" y="-117433"/>
            <a:chExt cx="1534612" cy="6975433"/>
          </a:xfrm>
        </p:grpSpPr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-117433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5521381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-117433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5521381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9863845" y="4591455"/>
            <a:ext cx="1447448" cy="226654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5230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7F4C41-A183-4F6A-9348-4DA00599379B}"/>
              </a:ext>
            </a:extLst>
          </p:cNvPr>
          <p:cNvSpPr/>
          <p:nvPr/>
        </p:nvSpPr>
        <p:spPr>
          <a:xfrm>
            <a:off x="0" y="3432175"/>
            <a:ext cx="2185988" cy="2595563"/>
          </a:xfrm>
          <a:prstGeom prst="rect">
            <a:avLst/>
          </a:prstGeom>
          <a:solidFill>
            <a:srgbClr val="00B0F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0"/>
            <a:ext cx="1006475" cy="556736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916094" y="2743042"/>
            <a:ext cx="8331530" cy="2251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150000"/>
              </a:lnSpc>
              <a:buFont typeface="+mj-lt"/>
              <a:buAutoNum type="arabicPeriod"/>
            </a:pPr>
            <a:r>
              <a:rPr lang="ru-RU" sz="2400" b="1" dirty="0" smtClean="0"/>
              <a:t>Развитие </a:t>
            </a:r>
            <a:r>
              <a:rPr lang="ru-RU" sz="2400" b="1" dirty="0"/>
              <a:t>цифровых </a:t>
            </a:r>
            <a:r>
              <a:rPr lang="ru-RU" sz="2400" b="1" dirty="0" smtClean="0"/>
              <a:t>сервисов</a:t>
            </a:r>
            <a:endParaRPr lang="ru-RU" sz="2400" dirty="0" smtClean="0"/>
          </a:p>
          <a:p>
            <a:pPr marL="342900" indent="-342900" fontAlgn="base">
              <a:lnSpc>
                <a:spcPct val="150000"/>
              </a:lnSpc>
              <a:buFont typeface="+mj-lt"/>
              <a:buAutoNum type="arabicPeriod"/>
            </a:pPr>
            <a:r>
              <a:rPr lang="ru-RU" sz="2400" b="1" dirty="0" smtClean="0"/>
              <a:t>Модернизация инфраструктуры</a:t>
            </a:r>
            <a:endParaRPr lang="ru-RU" sz="2400" dirty="0" smtClean="0"/>
          </a:p>
          <a:p>
            <a:pPr marL="342900" lvl="0" indent="-342900" fontAlgn="base">
              <a:lnSpc>
                <a:spcPct val="150000"/>
              </a:lnSpc>
              <a:buFont typeface="+mj-lt"/>
              <a:buAutoNum type="arabicPeriod"/>
            </a:pPr>
            <a:r>
              <a:rPr lang="ru-RU" sz="2400" b="1" dirty="0" smtClean="0"/>
              <a:t>Управление данными</a:t>
            </a:r>
            <a:endParaRPr lang="ru-RU" sz="2400" b="1" dirty="0"/>
          </a:p>
          <a:p>
            <a:pPr marL="342900" lvl="0" indent="-342900" fontAlgn="base">
              <a:lnSpc>
                <a:spcPct val="150000"/>
              </a:lnSpc>
              <a:buFont typeface="+mj-lt"/>
              <a:buAutoNum type="arabicPeriod"/>
            </a:pPr>
            <a:r>
              <a:rPr lang="ru-RU" sz="2400" b="1" dirty="0" smtClean="0"/>
              <a:t>Управление </a:t>
            </a:r>
            <a:r>
              <a:rPr lang="ru-RU" sz="2400" b="1" dirty="0"/>
              <a:t>кадровым </a:t>
            </a:r>
            <a:r>
              <a:rPr lang="ru-RU" sz="2400" b="1" dirty="0" smtClean="0"/>
              <a:t>потенциалом</a:t>
            </a:r>
            <a:endParaRPr lang="ru-RU" sz="2400" dirty="0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860080" y="1357822"/>
            <a:ext cx="95253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0033CC"/>
                </a:solidFill>
              </a:rPr>
              <a:t>КЛЮЧЕВЫЕ НАПРАВЛЕНИЯ ЦИФРОВОЙ ТРАНСФОРМАЦИИ ОТРАСЛИ НАУКИ И ВЫСШЕГО ОБРАЗОВАНИЯ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8801100" y="4262437"/>
            <a:ext cx="339090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18" name="Группа 17"/>
          <p:cNvGrpSpPr/>
          <p:nvPr/>
        </p:nvGrpSpPr>
        <p:grpSpPr>
          <a:xfrm>
            <a:off x="366669" y="2880534"/>
            <a:ext cx="11170443" cy="2123283"/>
            <a:chOff x="358356" y="4734717"/>
            <a:chExt cx="11170443" cy="2595564"/>
          </a:xfrm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115E065F-B383-4EE2-8E40-503AE416AC55}"/>
                </a:ext>
              </a:extLst>
            </p:cNvPr>
            <p:cNvSpPr/>
            <p:nvPr/>
          </p:nvSpPr>
          <p:spPr>
            <a:xfrm>
              <a:off x="358356" y="4734717"/>
              <a:ext cx="100012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CBAB5B58-D96C-46D6-80D2-344F99BBC81D}"/>
                </a:ext>
              </a:extLst>
            </p:cNvPr>
            <p:cNvSpPr/>
            <p:nvPr/>
          </p:nvSpPr>
          <p:spPr>
            <a:xfrm>
              <a:off x="11428786" y="4734718"/>
              <a:ext cx="100013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7645691" y="-117433"/>
            <a:ext cx="2739752" cy="6975433"/>
            <a:chOff x="7645691" y="-117433"/>
            <a:chExt cx="1534612" cy="6975433"/>
          </a:xfrm>
        </p:grpSpPr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-117433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5521381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-117433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5521381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9863845" y="4591455"/>
            <a:ext cx="1447448" cy="226654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1627" y="4355680"/>
            <a:ext cx="592359" cy="592359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3658" y="3510061"/>
            <a:ext cx="554308" cy="588953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158" y="3584252"/>
            <a:ext cx="519664" cy="519664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2251" y="2683388"/>
            <a:ext cx="519664" cy="554308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4157" y="2658485"/>
            <a:ext cx="715981" cy="750625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7981" y="2581850"/>
            <a:ext cx="584710" cy="599327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9399" y="3536059"/>
            <a:ext cx="334895" cy="496567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2080" y="4355680"/>
            <a:ext cx="588953" cy="600500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4284" y="4374302"/>
            <a:ext cx="635145" cy="369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7611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7F4C41-A183-4F6A-9348-4DA00599379B}"/>
              </a:ext>
            </a:extLst>
          </p:cNvPr>
          <p:cNvSpPr/>
          <p:nvPr/>
        </p:nvSpPr>
        <p:spPr>
          <a:xfrm>
            <a:off x="0" y="3432175"/>
            <a:ext cx="2185988" cy="2595563"/>
          </a:xfrm>
          <a:prstGeom prst="rect">
            <a:avLst/>
          </a:prstGeom>
          <a:solidFill>
            <a:srgbClr val="00B0F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0"/>
            <a:ext cx="1006475" cy="556736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10036175" y="1"/>
            <a:ext cx="819150" cy="1215108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115E065F-B383-4EE2-8E40-503AE416AC55}"/>
              </a:ext>
            </a:extLst>
          </p:cNvPr>
          <p:cNvSpPr/>
          <p:nvPr/>
        </p:nvSpPr>
        <p:spPr>
          <a:xfrm>
            <a:off x="751725" y="2310633"/>
            <a:ext cx="100012" cy="2595563"/>
          </a:xfrm>
          <a:prstGeom prst="rect">
            <a:avLst/>
          </a:prstGeom>
          <a:solidFill>
            <a:srgbClr val="6600CC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2370697" y="384337"/>
            <a:ext cx="766547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 smtClean="0">
                <a:solidFill>
                  <a:srgbClr val="0033CC"/>
                </a:solidFill>
              </a:rPr>
              <a:t>СТРАТЕГИЯ ЦИФРОВОЙ ТРАНСФОРМАЦИИ ОТРАСЛИ НАУКИ И ВЫСШЕГО ОБРАЗОВАНИЯ</a:t>
            </a:r>
            <a:endParaRPr lang="ru-RU" sz="2400" b="1" spc="-40" dirty="0">
              <a:cs typeface="Arial" panose="020B0604020202020204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10036175" y="3432175"/>
            <a:ext cx="81915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5C16E496-822D-49C8-B5E2-ACC44B043F2A}"/>
              </a:ext>
            </a:extLst>
          </p:cNvPr>
          <p:cNvSpPr/>
          <p:nvPr/>
        </p:nvSpPr>
        <p:spPr>
          <a:xfrm>
            <a:off x="11012488" y="3432175"/>
            <a:ext cx="1179512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CBAB5B58-D96C-46D6-80D2-344F99BBC81D}"/>
              </a:ext>
            </a:extLst>
          </p:cNvPr>
          <p:cNvSpPr/>
          <p:nvPr/>
        </p:nvSpPr>
        <p:spPr>
          <a:xfrm>
            <a:off x="11428786" y="3904456"/>
            <a:ext cx="100013" cy="2595563"/>
          </a:xfrm>
          <a:prstGeom prst="rect">
            <a:avLst/>
          </a:prstGeom>
          <a:solidFill>
            <a:srgbClr val="6600CC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9205508" y="5130497"/>
            <a:ext cx="1370370" cy="1369521"/>
          </a:xfrm>
          <a:prstGeom prst="rect">
            <a:avLst/>
          </a:prstGeom>
          <a:solidFill>
            <a:schemeClr val="accent4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9205508" y="1892866"/>
            <a:ext cx="1370370" cy="3150896"/>
          </a:xfrm>
          <a:prstGeom prst="rect">
            <a:avLst/>
          </a:prstGeom>
          <a:solidFill>
            <a:srgbClr val="6600CC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/>
          <a:srcRect t="5895"/>
          <a:stretch/>
        </p:blipFill>
        <p:spPr>
          <a:xfrm>
            <a:off x="454248" y="1157096"/>
            <a:ext cx="10131786" cy="53433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7269" y="6442455"/>
            <a:ext cx="10757306" cy="281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Источник: </a:t>
            </a:r>
            <a:r>
              <a:rPr lang="ru-RU" sz="1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А.В. Нарукавников, </a:t>
            </a:r>
            <a:r>
              <a:rPr lang="ru-RU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«Ключевые проекты и прорывные инициативы стратегии цифровой трансформации в сфере науки и высшего образования» </a:t>
            </a:r>
          </a:p>
        </p:txBody>
      </p:sp>
    </p:spTree>
    <p:extLst>
      <p:ext uri="{BB962C8B-B14F-4D97-AF65-F5344CB8AC3E}">
        <p14:creationId xmlns:p14="http://schemas.microsoft.com/office/powerpoint/2010/main" val="33910578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7F4C41-A183-4F6A-9348-4DA00599379B}"/>
              </a:ext>
            </a:extLst>
          </p:cNvPr>
          <p:cNvSpPr/>
          <p:nvPr/>
        </p:nvSpPr>
        <p:spPr>
          <a:xfrm>
            <a:off x="0" y="3432175"/>
            <a:ext cx="2185988" cy="2595563"/>
          </a:xfrm>
          <a:prstGeom prst="rect">
            <a:avLst/>
          </a:prstGeom>
          <a:solidFill>
            <a:srgbClr val="00B0F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0"/>
            <a:ext cx="1006475" cy="556736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842159" y="1028564"/>
            <a:ext cx="95253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0033CC"/>
                </a:solidFill>
              </a:rPr>
              <a:t>ТРЕКИ ЦИФРОВОЙ ТРАНСФОРМАЦИИ</a:t>
            </a:r>
            <a:endParaRPr lang="ru-RU" sz="2800" b="1" spc="-40" dirty="0">
              <a:cs typeface="Arial" panose="020B0604020202020204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8801100" y="4262437"/>
            <a:ext cx="339090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18" name="Группа 17"/>
          <p:cNvGrpSpPr/>
          <p:nvPr/>
        </p:nvGrpSpPr>
        <p:grpSpPr>
          <a:xfrm>
            <a:off x="366669" y="2880534"/>
            <a:ext cx="11170443" cy="2123283"/>
            <a:chOff x="358356" y="4734717"/>
            <a:chExt cx="11170443" cy="2595564"/>
          </a:xfrm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115E065F-B383-4EE2-8E40-503AE416AC55}"/>
                </a:ext>
              </a:extLst>
            </p:cNvPr>
            <p:cNvSpPr/>
            <p:nvPr/>
          </p:nvSpPr>
          <p:spPr>
            <a:xfrm>
              <a:off x="358356" y="4734717"/>
              <a:ext cx="100012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CBAB5B58-D96C-46D6-80D2-344F99BBC81D}"/>
                </a:ext>
              </a:extLst>
            </p:cNvPr>
            <p:cNvSpPr/>
            <p:nvPr/>
          </p:nvSpPr>
          <p:spPr>
            <a:xfrm>
              <a:off x="11428786" y="4734718"/>
              <a:ext cx="100013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7645691" y="-117433"/>
            <a:ext cx="2739752" cy="6975433"/>
            <a:chOff x="7645691" y="-117433"/>
            <a:chExt cx="1534612" cy="6975433"/>
          </a:xfrm>
        </p:grpSpPr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-117433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5521381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-117433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5521381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9863845" y="4591455"/>
            <a:ext cx="1447448" cy="226654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1627" y="4355680"/>
            <a:ext cx="592359" cy="592359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3658" y="3510061"/>
            <a:ext cx="554308" cy="588953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158" y="3584252"/>
            <a:ext cx="519664" cy="519664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2251" y="2683388"/>
            <a:ext cx="519664" cy="554308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4157" y="2658485"/>
            <a:ext cx="715981" cy="750625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7981" y="2581850"/>
            <a:ext cx="584710" cy="599327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9399" y="3536059"/>
            <a:ext cx="334895" cy="496567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2080" y="4355680"/>
            <a:ext cx="588953" cy="600500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4284" y="4374302"/>
            <a:ext cx="635145" cy="369539"/>
          </a:xfrm>
          <a:prstGeom prst="rect">
            <a:avLst/>
          </a:prstGeom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60998692"/>
              </p:ext>
            </p:extLst>
          </p:nvPr>
        </p:nvGraphicFramePr>
        <p:xfrm>
          <a:off x="595076" y="1705943"/>
          <a:ext cx="7050615" cy="42762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:p14="http://schemas.microsoft.com/office/powerpoint/2010/main" val="935097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7F4C41-A183-4F6A-9348-4DA00599379B}"/>
              </a:ext>
            </a:extLst>
          </p:cNvPr>
          <p:cNvSpPr/>
          <p:nvPr/>
        </p:nvSpPr>
        <p:spPr>
          <a:xfrm>
            <a:off x="0" y="3432175"/>
            <a:ext cx="2185988" cy="2595563"/>
          </a:xfrm>
          <a:prstGeom prst="rect">
            <a:avLst/>
          </a:prstGeom>
          <a:solidFill>
            <a:srgbClr val="00B0F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0"/>
            <a:ext cx="1006475" cy="556736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1092994" y="850621"/>
            <a:ext cx="96690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 smtClean="0">
                <a:solidFill>
                  <a:srgbClr val="0033CC"/>
                </a:solidFill>
              </a:rPr>
              <a:t>СТРАТЕГИЯ ЦТ ОТРАСЛИ НАУКИ И ВЫСШЕГО ОБРАЗОВАНИЯ.</a:t>
            </a:r>
          </a:p>
          <a:p>
            <a:pPr>
              <a:defRPr/>
            </a:pPr>
            <a:r>
              <a:rPr lang="ru-RU" sz="2400" b="1" dirty="0" smtClean="0">
                <a:solidFill>
                  <a:srgbClr val="0033CC"/>
                </a:solidFill>
              </a:rPr>
              <a:t>Треки цифровой </a:t>
            </a:r>
            <a:r>
              <a:rPr lang="ru-RU" sz="2400" b="1" dirty="0">
                <a:solidFill>
                  <a:srgbClr val="0033CC"/>
                </a:solidFill>
              </a:rPr>
              <a:t>трансформации</a:t>
            </a:r>
            <a:endParaRPr lang="ru-RU" sz="2400" b="1" spc="-40" dirty="0">
              <a:cs typeface="Arial" panose="020B0604020202020204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8801100" y="4262437"/>
            <a:ext cx="339090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18" name="Группа 17"/>
          <p:cNvGrpSpPr/>
          <p:nvPr/>
        </p:nvGrpSpPr>
        <p:grpSpPr>
          <a:xfrm>
            <a:off x="358356" y="3859227"/>
            <a:ext cx="11170443" cy="2123283"/>
            <a:chOff x="358356" y="4734717"/>
            <a:chExt cx="11170443" cy="2595564"/>
          </a:xfrm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115E065F-B383-4EE2-8E40-503AE416AC55}"/>
                </a:ext>
              </a:extLst>
            </p:cNvPr>
            <p:cNvSpPr/>
            <p:nvPr/>
          </p:nvSpPr>
          <p:spPr>
            <a:xfrm>
              <a:off x="358356" y="4734717"/>
              <a:ext cx="100012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CBAB5B58-D96C-46D6-80D2-344F99BBC81D}"/>
                </a:ext>
              </a:extLst>
            </p:cNvPr>
            <p:cNvSpPr/>
            <p:nvPr/>
          </p:nvSpPr>
          <p:spPr>
            <a:xfrm>
              <a:off x="11428786" y="4734718"/>
              <a:ext cx="100013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9863845" y="4591455"/>
            <a:ext cx="1447448" cy="226654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837058" y="1761751"/>
            <a:ext cx="10591728" cy="5001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ru-RU" sz="1400" b="1" dirty="0"/>
              <a:t>Архитектура цифровой </a:t>
            </a:r>
            <a:r>
              <a:rPr lang="ru-RU" sz="1400" b="1" dirty="0" smtClean="0"/>
              <a:t>трансформации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i="1" dirty="0" smtClean="0"/>
              <a:t>Проблема</a:t>
            </a:r>
            <a:r>
              <a:rPr lang="ru-RU" sz="1400" i="1" dirty="0"/>
              <a:t>:</a:t>
            </a:r>
            <a:r>
              <a:rPr lang="ru-RU" sz="1400" dirty="0" smtClean="0"/>
              <a:t> существующие ИС создавались </a:t>
            </a:r>
            <a:r>
              <a:rPr lang="ru-RU" sz="1400" dirty="0"/>
              <a:t>в разное время и слабо связаны между </a:t>
            </a:r>
            <a:r>
              <a:rPr lang="ru-RU" sz="1400" dirty="0" smtClean="0"/>
              <a:t>собой.</a:t>
            </a:r>
            <a:br>
              <a:rPr lang="ru-RU" sz="1400" dirty="0" smtClean="0"/>
            </a:br>
            <a:r>
              <a:rPr lang="ru-RU" sz="1400" i="1" dirty="0" smtClean="0"/>
              <a:t>Цель:</a:t>
            </a:r>
            <a:r>
              <a:rPr lang="ru-RU" sz="1400" dirty="0" smtClean="0"/>
              <a:t> выработать </a:t>
            </a:r>
            <a:r>
              <a:rPr lang="ru-RU" sz="1400" dirty="0"/>
              <a:t>единый подход </a:t>
            </a:r>
            <a:r>
              <a:rPr lang="ru-RU" sz="1400" dirty="0" smtClean="0"/>
              <a:t>к цифровой трансформации образования </a:t>
            </a:r>
            <a:r>
              <a:rPr lang="ru-RU" sz="1400" dirty="0"/>
              <a:t>и </a:t>
            </a:r>
            <a:r>
              <a:rPr lang="ru-RU" sz="1400" dirty="0" smtClean="0"/>
              <a:t>науки, который будет транслироваться в вузы. </a:t>
            </a:r>
            <a:r>
              <a:rPr lang="ru-RU" sz="1400" dirty="0"/>
              <a:t>Отслеживать этот процесс министерство предполагает с помощью специально созданной BI-системы</a:t>
            </a:r>
            <a:r>
              <a:rPr lang="ru-RU" sz="1400" dirty="0" smtClean="0"/>
              <a:t>.</a:t>
            </a: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ru-RU" sz="1400" b="1" dirty="0" smtClean="0"/>
              <a:t>Развитие </a:t>
            </a:r>
            <a:r>
              <a:rPr lang="ru-RU" sz="1400" b="1" dirty="0"/>
              <a:t>цифровых </a:t>
            </a:r>
            <a:r>
              <a:rPr lang="ru-RU" sz="1400" b="1" dirty="0" smtClean="0"/>
              <a:t>сервисов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i="1" dirty="0" smtClean="0"/>
              <a:t>Проблема:</a:t>
            </a:r>
            <a:r>
              <a:rPr lang="ru-RU" sz="1400" dirty="0" smtClean="0"/>
              <a:t> «цифровое неравенство», формальное внедрение технологий. </a:t>
            </a:r>
            <a:br>
              <a:rPr lang="ru-RU" sz="1400" dirty="0" smtClean="0"/>
            </a:br>
            <a:r>
              <a:rPr lang="ru-RU" sz="1400" i="1" dirty="0" smtClean="0"/>
              <a:t>Цель:</a:t>
            </a:r>
            <a:r>
              <a:rPr lang="ru-RU" sz="1400" dirty="0" smtClean="0"/>
              <a:t> создать </a:t>
            </a:r>
            <a:r>
              <a:rPr lang="ru-RU" sz="1400" dirty="0"/>
              <a:t>ряд сервисов для всех сторон деятельности образовательных и научных организаций: администрирования, образования, науки и инноваций, управления кампусом и инфраструктурой</a:t>
            </a:r>
            <a:r>
              <a:rPr lang="ru-RU" sz="1400" dirty="0" smtClean="0"/>
              <a:t>.</a:t>
            </a:r>
          </a:p>
          <a:p>
            <a:pPr marL="34290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ru-RU" sz="1400" b="1" dirty="0" smtClean="0"/>
              <a:t>Управление данными</a:t>
            </a:r>
            <a:br>
              <a:rPr lang="ru-RU" sz="1400" b="1" dirty="0" smtClean="0"/>
            </a:br>
            <a:r>
              <a:rPr lang="ru-RU" sz="1400" i="1" dirty="0" smtClean="0"/>
              <a:t>Проблема:</a:t>
            </a:r>
            <a:r>
              <a:rPr lang="ru-RU" sz="1400" dirty="0" smtClean="0"/>
              <a:t> сбор</a:t>
            </a:r>
            <a:r>
              <a:rPr lang="ru-RU" sz="1400" dirty="0"/>
              <a:t>, качество и безопасность данных в системе науки и высшего образования сейчас не в лучшем </a:t>
            </a:r>
            <a:r>
              <a:rPr lang="ru-RU" sz="1400" dirty="0" smtClean="0"/>
              <a:t>состоянии.</a:t>
            </a:r>
            <a:br>
              <a:rPr lang="ru-RU" sz="1400" dirty="0" smtClean="0"/>
            </a:br>
            <a:r>
              <a:rPr lang="ru-RU" sz="1400" dirty="0" smtClean="0"/>
              <a:t>Цель: </a:t>
            </a:r>
            <a:r>
              <a:rPr lang="ru-RU" sz="1400" dirty="0"/>
              <a:t>управление данными и повышение их качества для принятий </a:t>
            </a:r>
            <a:r>
              <a:rPr lang="ru-RU" sz="1400" dirty="0" smtClean="0"/>
              <a:t>решений, система</a:t>
            </a:r>
            <a:r>
              <a:rPr lang="en-US" sz="1400" dirty="0" smtClean="0"/>
              <a:t> </a:t>
            </a:r>
            <a:r>
              <a:rPr lang="ru-RU" sz="1400" dirty="0" smtClean="0"/>
              <a:t>постоянного автоматического сбора данных и  формирования на их</a:t>
            </a:r>
            <a:r>
              <a:rPr lang="ru-RU" sz="1400" dirty="0"/>
              <a:t> основе </a:t>
            </a:r>
            <a:r>
              <a:rPr lang="ru-RU" sz="1400" dirty="0" smtClean="0"/>
              <a:t>предиктивной аналитики. </a:t>
            </a: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ru-RU" sz="1400" b="1" dirty="0" smtClean="0"/>
              <a:t>Модернизация </a:t>
            </a:r>
            <a:r>
              <a:rPr lang="ru-RU" sz="1400" b="1" dirty="0"/>
              <a:t>инфраструктуры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i="1" dirty="0"/>
              <a:t>Проблема:</a:t>
            </a:r>
            <a:r>
              <a:rPr lang="ru-RU" sz="1400" dirty="0"/>
              <a:t> морально устаревшее оборудование</a:t>
            </a:r>
            <a:br>
              <a:rPr lang="ru-RU" sz="1400" dirty="0"/>
            </a:br>
            <a:r>
              <a:rPr lang="ru-RU" sz="1400" i="1" dirty="0"/>
              <a:t>Цель: </a:t>
            </a:r>
            <a:r>
              <a:rPr lang="ru-RU" sz="1400" dirty="0"/>
              <a:t>формирование условий и механизмов, которые будут направлены на поддержание ИКТ</a:t>
            </a:r>
            <a:r>
              <a:rPr lang="en-US" sz="1400" dirty="0"/>
              <a:t>-</a:t>
            </a:r>
            <a:r>
              <a:rPr lang="ru-RU" sz="1400" dirty="0"/>
              <a:t>инфраструктуры, своевременно соответствующей современным техническим и технологическим </a:t>
            </a:r>
            <a:r>
              <a:rPr lang="ru-RU" sz="1400" dirty="0" smtClean="0"/>
              <a:t>требованиям.</a:t>
            </a: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ru-RU" sz="1400" b="1" dirty="0" smtClean="0"/>
              <a:t>Управление </a:t>
            </a:r>
            <a:r>
              <a:rPr lang="ru-RU" sz="1400" b="1" dirty="0"/>
              <a:t>кадровым потенциалом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i="1" dirty="0"/>
              <a:t>Проблема: </a:t>
            </a:r>
            <a:r>
              <a:rPr lang="ru-RU" sz="1400" dirty="0"/>
              <a:t>низкий уровень владения цифровыми компетенциями ППС</a:t>
            </a:r>
            <a:br>
              <a:rPr lang="ru-RU" sz="1400" dirty="0"/>
            </a:br>
            <a:r>
              <a:rPr lang="ru-RU" sz="1400" i="1" dirty="0"/>
              <a:t>Цель:</a:t>
            </a:r>
            <a:r>
              <a:rPr lang="ru-RU" sz="1400" dirty="0"/>
              <a:t> формирование цифровых компетенций, позволяющих сотрудникам отрасли максимально использовать потенциал современных технологий</a:t>
            </a:r>
          </a:p>
          <a:p>
            <a:pPr marL="342900" indent="-342900" fontAlgn="base">
              <a:buFont typeface="+mj-lt"/>
              <a:buAutoNum type="arabicPeriod"/>
            </a:pP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4861143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7F4C41-A183-4F6A-9348-4DA00599379B}"/>
              </a:ext>
            </a:extLst>
          </p:cNvPr>
          <p:cNvSpPr/>
          <p:nvPr/>
        </p:nvSpPr>
        <p:spPr>
          <a:xfrm>
            <a:off x="0" y="3432175"/>
            <a:ext cx="2185988" cy="2595563"/>
          </a:xfrm>
          <a:prstGeom prst="rect">
            <a:avLst/>
          </a:prstGeom>
          <a:solidFill>
            <a:srgbClr val="00B0F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0"/>
            <a:ext cx="1006475" cy="556736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708595" y="1944266"/>
            <a:ext cx="8331530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Деятельность в этом направлении связана с персонализацией обучения и преодолением цифрового разрыва</a:t>
            </a:r>
            <a:r>
              <a:rPr lang="ru-RU" sz="2000" dirty="0" smtClean="0"/>
              <a:t>.</a:t>
            </a:r>
          </a:p>
          <a:p>
            <a:endParaRPr lang="ru-RU" dirty="0" smtClean="0"/>
          </a:p>
          <a:p>
            <a:r>
              <a:rPr lang="ru-RU" dirty="0"/>
              <a:t>Персонализация обучения меняет традиционную организацию образовательного процесса и обеспечивает достижение каждым обучающимся высоких результатов. У обучающихся должны не только накапливаться знания, но и развиваться способность учиться, ориентироваться в большом информационном потоке, оценивать актуальность знаний и навыков в текущий момент и адаптироваться к изменениям в профессии, которые могут произойти за время обучения. Здесь традиционная организация образовательного </a:t>
            </a:r>
            <a:r>
              <a:rPr lang="ru-RU" dirty="0" smtClean="0"/>
              <a:t>процесса </a:t>
            </a:r>
            <a:r>
              <a:rPr lang="ru-RU" dirty="0"/>
              <a:t>оказывается малоэффективной и должна быть реализована в парадигме персонализации</a:t>
            </a:r>
            <a:r>
              <a:rPr lang="ru-RU" dirty="0" smtClean="0"/>
              <a:t>.</a:t>
            </a: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741901" y="1058659"/>
            <a:ext cx="95253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0033CC"/>
                </a:solidFill>
              </a:rPr>
              <a:t>РАЗВИТИЕ ЦИФРОВЫХ СЕРВИСОВ</a:t>
            </a:r>
            <a:endParaRPr lang="ru-RU" sz="2800" b="1" dirty="0">
              <a:solidFill>
                <a:srgbClr val="0033CC"/>
              </a:solidFill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8801100" y="4262437"/>
            <a:ext cx="339090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18" name="Группа 17"/>
          <p:cNvGrpSpPr/>
          <p:nvPr/>
        </p:nvGrpSpPr>
        <p:grpSpPr>
          <a:xfrm>
            <a:off x="366669" y="2880534"/>
            <a:ext cx="11170443" cy="2123283"/>
            <a:chOff x="358356" y="4734717"/>
            <a:chExt cx="11170443" cy="2595564"/>
          </a:xfrm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115E065F-B383-4EE2-8E40-503AE416AC55}"/>
                </a:ext>
              </a:extLst>
            </p:cNvPr>
            <p:cNvSpPr/>
            <p:nvPr/>
          </p:nvSpPr>
          <p:spPr>
            <a:xfrm>
              <a:off x="358356" y="4734717"/>
              <a:ext cx="100012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CBAB5B58-D96C-46D6-80D2-344F99BBC81D}"/>
                </a:ext>
              </a:extLst>
            </p:cNvPr>
            <p:cNvSpPr/>
            <p:nvPr/>
          </p:nvSpPr>
          <p:spPr>
            <a:xfrm>
              <a:off x="11428786" y="4734718"/>
              <a:ext cx="100013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7645691" y="-117433"/>
            <a:ext cx="2739752" cy="6975433"/>
            <a:chOff x="7645691" y="-117433"/>
            <a:chExt cx="1534612" cy="6975433"/>
          </a:xfrm>
        </p:grpSpPr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-117433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5521381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-117433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5521381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9863845" y="4591455"/>
            <a:ext cx="1447448" cy="226654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9195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7F4C41-A183-4F6A-9348-4DA00599379B}"/>
              </a:ext>
            </a:extLst>
          </p:cNvPr>
          <p:cNvSpPr/>
          <p:nvPr/>
        </p:nvSpPr>
        <p:spPr>
          <a:xfrm>
            <a:off x="0" y="3432175"/>
            <a:ext cx="2185988" cy="2595563"/>
          </a:xfrm>
          <a:prstGeom prst="rect">
            <a:avLst/>
          </a:prstGeom>
          <a:solidFill>
            <a:srgbClr val="00B0F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0"/>
            <a:ext cx="1006475" cy="556736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8801100" y="4262437"/>
            <a:ext cx="339090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18" name="Группа 17"/>
          <p:cNvGrpSpPr/>
          <p:nvPr/>
        </p:nvGrpSpPr>
        <p:grpSpPr>
          <a:xfrm>
            <a:off x="366669" y="2880534"/>
            <a:ext cx="11170443" cy="2123283"/>
            <a:chOff x="358356" y="4734717"/>
            <a:chExt cx="11170443" cy="2595564"/>
          </a:xfrm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115E065F-B383-4EE2-8E40-503AE416AC55}"/>
                </a:ext>
              </a:extLst>
            </p:cNvPr>
            <p:cNvSpPr/>
            <p:nvPr/>
          </p:nvSpPr>
          <p:spPr>
            <a:xfrm>
              <a:off x="358356" y="4734717"/>
              <a:ext cx="100012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CBAB5B58-D96C-46D6-80D2-344F99BBC81D}"/>
                </a:ext>
              </a:extLst>
            </p:cNvPr>
            <p:cNvSpPr/>
            <p:nvPr/>
          </p:nvSpPr>
          <p:spPr>
            <a:xfrm>
              <a:off x="11428786" y="4734718"/>
              <a:ext cx="100013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7645688" y="1"/>
            <a:ext cx="2739755" cy="6857999"/>
            <a:chOff x="7645691" y="-117432"/>
            <a:chExt cx="1534614" cy="6975432"/>
          </a:xfrm>
        </p:grpSpPr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3" y="-117432"/>
              <a:ext cx="1337445" cy="81047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5521381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4" y="-117432"/>
              <a:ext cx="132391" cy="81047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5521381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9863845" y="4591455"/>
            <a:ext cx="1447448" cy="226654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629244" y="1521456"/>
            <a:ext cx="10040678" cy="59554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fontAlgn="base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b="1" dirty="0" smtClean="0"/>
              <a:t>Рост рынка онлайн-образования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Еще </a:t>
            </a:r>
            <a:r>
              <a:rPr lang="ru-RU" dirty="0"/>
              <a:t>до пандемии рынок </a:t>
            </a:r>
            <a:r>
              <a:rPr lang="ru-RU" dirty="0" err="1"/>
              <a:t>EdTech</a:t>
            </a:r>
            <a:r>
              <a:rPr lang="ru-RU" dirty="0"/>
              <a:t> демонстрировал активный рост, </a:t>
            </a:r>
            <a:r>
              <a:rPr lang="ru-RU" b="1" dirty="0"/>
              <a:t>по прогнозам к 2025 году объем инвестиций в </a:t>
            </a:r>
            <a:r>
              <a:rPr lang="ru-RU" b="1" dirty="0" smtClean="0"/>
              <a:t>онлайн-образование </a:t>
            </a:r>
            <a:r>
              <a:rPr lang="ru-RU" b="1" dirty="0"/>
              <a:t>достигнет $350 </a:t>
            </a:r>
            <a:r>
              <a:rPr lang="ru-RU" b="1" dirty="0" smtClean="0"/>
              <a:t>млрд</a:t>
            </a:r>
            <a:r>
              <a:rPr lang="ru-RU" dirty="0" smtClean="0"/>
              <a:t>.</a:t>
            </a:r>
          </a:p>
          <a:p>
            <a:pPr marL="285750" lvl="0" indent="-285750" fontAlgn="base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b="1" dirty="0" smtClean="0"/>
              <a:t>Искусственного интеллект </a:t>
            </a:r>
            <a:r>
              <a:rPr lang="ru-RU" b="1" dirty="0"/>
              <a:t>(ИИ</a:t>
            </a:r>
            <a:r>
              <a:rPr lang="ru-RU" b="1" dirty="0" smtClean="0"/>
              <a:t>)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Основная </a:t>
            </a:r>
            <a:r>
              <a:rPr lang="ru-RU" dirty="0"/>
              <a:t>сфера применения ИИ в </a:t>
            </a:r>
            <a:r>
              <a:rPr lang="ru-RU" dirty="0" err="1"/>
              <a:t>EdTech</a:t>
            </a:r>
            <a:r>
              <a:rPr lang="ru-RU" dirty="0"/>
              <a:t> - </a:t>
            </a:r>
            <a:r>
              <a:rPr lang="ru-RU" b="1" dirty="0"/>
              <a:t>персонализация обучения</a:t>
            </a:r>
            <a:r>
              <a:rPr lang="ru-RU" dirty="0"/>
              <a:t>. </a:t>
            </a:r>
            <a:endParaRPr lang="ru-RU" dirty="0" smtClean="0"/>
          </a:p>
          <a:p>
            <a:pPr marL="285750" lvl="0" indent="-285750" fontAlgn="base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dirty="0"/>
              <a:t>И</a:t>
            </a:r>
            <a:r>
              <a:rPr lang="ru-RU" dirty="0" smtClean="0"/>
              <a:t>спользование </a:t>
            </a:r>
            <a:r>
              <a:rPr lang="ru-RU" dirty="0"/>
              <a:t>технологий </a:t>
            </a:r>
            <a:r>
              <a:rPr lang="ru-RU" b="1" dirty="0"/>
              <a:t>виртуальной и дополненной реальности и </a:t>
            </a:r>
            <a:r>
              <a:rPr lang="ru-RU" b="1" dirty="0" err="1"/>
              <a:t>геймификация</a:t>
            </a:r>
            <a:r>
              <a:rPr lang="ru-RU" b="1" dirty="0"/>
              <a:t> образовательного процесса</a:t>
            </a:r>
            <a:r>
              <a:rPr lang="ru-RU" dirty="0"/>
              <a:t>. </a:t>
            </a:r>
            <a:r>
              <a:rPr lang="ru-RU" dirty="0" err="1"/>
              <a:t>Augmented</a:t>
            </a:r>
            <a:r>
              <a:rPr lang="ru-RU" dirty="0"/>
              <a:t> </a:t>
            </a:r>
            <a:r>
              <a:rPr lang="ru-RU" dirty="0" err="1"/>
              <a:t>reality</a:t>
            </a:r>
            <a:r>
              <a:rPr lang="ru-RU" dirty="0"/>
              <a:t> (далее - AR) и </a:t>
            </a:r>
            <a:r>
              <a:rPr lang="ru-RU" dirty="0" err="1"/>
              <a:t>Virtual</a:t>
            </a:r>
            <a:r>
              <a:rPr lang="ru-RU" dirty="0"/>
              <a:t> </a:t>
            </a:r>
            <a:r>
              <a:rPr lang="ru-RU" dirty="0" err="1"/>
              <a:t>reality</a:t>
            </a:r>
            <a:r>
              <a:rPr lang="ru-RU" dirty="0"/>
              <a:t> (далее - VR) рассматриваются в качестве перспективных направлений дальнейшего развития цифровых сервисов в образовании</a:t>
            </a:r>
            <a:r>
              <a:rPr lang="ru-RU" dirty="0" smtClean="0"/>
              <a:t>.</a:t>
            </a:r>
          </a:p>
          <a:p>
            <a:pPr marL="285750" lvl="0" indent="-285750" fontAlgn="base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b="1" dirty="0" err="1" smtClean="0"/>
              <a:t>Микрообучение</a:t>
            </a:r>
            <a:r>
              <a:rPr lang="ru-RU" dirty="0" smtClean="0"/>
              <a:t> </a:t>
            </a:r>
            <a:r>
              <a:rPr lang="ru-RU" dirty="0"/>
              <a:t>- еще один ключевой тренд подачи образовательного контента. Он заключается в разбивке информации на самостоятельные малые единицы, которые способствуют освоению отдельного </a:t>
            </a:r>
            <a:r>
              <a:rPr lang="ru-RU" dirty="0" err="1" smtClean="0"/>
              <a:t>микронавыка</a:t>
            </a:r>
            <a:r>
              <a:rPr lang="en-US" dirty="0"/>
              <a:t>.</a:t>
            </a:r>
            <a:endParaRPr lang="ru-RU" dirty="0" smtClean="0"/>
          </a:p>
          <a:p>
            <a:pPr marL="285750" lvl="0" indent="-285750" fontAlgn="base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b="1" dirty="0" smtClean="0"/>
              <a:t>Мобильные образовательные платформы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К </a:t>
            </a:r>
            <a:r>
              <a:rPr lang="ru-RU" dirty="0"/>
              <a:t>2024 году ожидается, что рынок мобильных образовательных платформ достигнет </a:t>
            </a:r>
            <a:r>
              <a:rPr lang="en-US" dirty="0" smtClean="0"/>
              <a:t>$</a:t>
            </a:r>
            <a:r>
              <a:rPr lang="ru-RU" dirty="0" smtClean="0"/>
              <a:t>70,1 млрд</a:t>
            </a:r>
            <a:endParaRPr lang="ru-RU" dirty="0"/>
          </a:p>
          <a:p>
            <a:pPr lvl="0" fontAlgn="base">
              <a:lnSpc>
                <a:spcPct val="150000"/>
              </a:lnSpc>
              <a:spcAft>
                <a:spcPts val="1200"/>
              </a:spcAft>
            </a:pPr>
            <a:endParaRPr lang="ru-RU" dirty="0" smtClean="0"/>
          </a:p>
          <a:p>
            <a:pPr lvl="0" fontAlgn="base">
              <a:lnSpc>
                <a:spcPct val="150000"/>
              </a:lnSpc>
            </a:pPr>
            <a:endParaRPr lang="ru-RU" sz="2800" dirty="0"/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851533" y="998236"/>
            <a:ext cx="101768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0033CC"/>
                </a:solidFill>
              </a:rPr>
              <a:t>РАЗВИТИЕ ЦИФРОВЫХ СЕРВИСОВ. ОСНОВНЫЕ ТРЕНДЫ</a:t>
            </a:r>
            <a:endParaRPr lang="ru-RU" sz="2800" b="1" dirty="0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52836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7F4C41-A183-4F6A-9348-4DA00599379B}"/>
              </a:ext>
            </a:extLst>
          </p:cNvPr>
          <p:cNvSpPr/>
          <p:nvPr/>
        </p:nvSpPr>
        <p:spPr>
          <a:xfrm>
            <a:off x="0" y="3432175"/>
            <a:ext cx="2185988" cy="2595563"/>
          </a:xfrm>
          <a:prstGeom prst="rect">
            <a:avLst/>
          </a:prstGeom>
          <a:solidFill>
            <a:srgbClr val="00B0F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0"/>
            <a:ext cx="1006475" cy="556736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10036175" y="1"/>
            <a:ext cx="819150" cy="1215108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115E065F-B383-4EE2-8E40-503AE416AC55}"/>
              </a:ext>
            </a:extLst>
          </p:cNvPr>
          <p:cNvSpPr/>
          <p:nvPr/>
        </p:nvSpPr>
        <p:spPr>
          <a:xfrm>
            <a:off x="751725" y="2310633"/>
            <a:ext cx="100012" cy="2595563"/>
          </a:xfrm>
          <a:prstGeom prst="rect">
            <a:avLst/>
          </a:prstGeom>
          <a:solidFill>
            <a:srgbClr val="6600CC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2327712" y="363934"/>
            <a:ext cx="82481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>
                <a:solidFill>
                  <a:srgbClr val="0033CC"/>
                </a:solidFill>
              </a:rPr>
              <a:t>Сервисный подход в образовании и науке (</a:t>
            </a:r>
            <a:r>
              <a:rPr lang="ru-RU" sz="2800" b="1" dirty="0" err="1">
                <a:solidFill>
                  <a:srgbClr val="0033CC"/>
                </a:solidFill>
              </a:rPr>
              <a:t>EaaS</a:t>
            </a:r>
            <a:r>
              <a:rPr lang="ru-RU" sz="2800" b="1" dirty="0">
                <a:solidFill>
                  <a:srgbClr val="0033CC"/>
                </a:solidFill>
              </a:rPr>
              <a:t>)</a:t>
            </a:r>
            <a:endParaRPr lang="ru-RU" sz="2800" b="1" spc="-40" dirty="0">
              <a:cs typeface="Arial" panose="020B0604020202020204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10036175" y="3432175"/>
            <a:ext cx="81915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5C16E496-822D-49C8-B5E2-ACC44B043F2A}"/>
              </a:ext>
            </a:extLst>
          </p:cNvPr>
          <p:cNvSpPr/>
          <p:nvPr/>
        </p:nvSpPr>
        <p:spPr>
          <a:xfrm>
            <a:off x="11012488" y="3432175"/>
            <a:ext cx="1179512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CBAB5B58-D96C-46D6-80D2-344F99BBC81D}"/>
              </a:ext>
            </a:extLst>
          </p:cNvPr>
          <p:cNvSpPr/>
          <p:nvPr/>
        </p:nvSpPr>
        <p:spPr>
          <a:xfrm>
            <a:off x="11428786" y="3904456"/>
            <a:ext cx="100013" cy="2595563"/>
          </a:xfrm>
          <a:prstGeom prst="rect">
            <a:avLst/>
          </a:prstGeom>
          <a:solidFill>
            <a:srgbClr val="6600CC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9205508" y="5130497"/>
            <a:ext cx="1370370" cy="1369521"/>
          </a:xfrm>
          <a:prstGeom prst="rect">
            <a:avLst/>
          </a:prstGeom>
          <a:solidFill>
            <a:schemeClr val="accent4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9205508" y="1892866"/>
            <a:ext cx="1370370" cy="3150896"/>
          </a:xfrm>
          <a:prstGeom prst="rect">
            <a:avLst/>
          </a:prstGeom>
          <a:solidFill>
            <a:srgbClr val="6600CC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97269" y="6442455"/>
            <a:ext cx="10757306" cy="281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Источник: </a:t>
            </a:r>
            <a:r>
              <a:rPr lang="ru-RU" sz="1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А.В. Нарукавников, </a:t>
            </a:r>
            <a:r>
              <a:rPr lang="ru-RU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«Ключевые проекты и прорывные инициативы стратегии цифровой трансформации в сфере науки и высшего образования»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4774" y="1226032"/>
            <a:ext cx="9179098" cy="5273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0600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7F4C41-A183-4F6A-9348-4DA00599379B}"/>
              </a:ext>
            </a:extLst>
          </p:cNvPr>
          <p:cNvSpPr/>
          <p:nvPr/>
        </p:nvSpPr>
        <p:spPr>
          <a:xfrm>
            <a:off x="0" y="3432175"/>
            <a:ext cx="2185988" cy="2595563"/>
          </a:xfrm>
          <a:prstGeom prst="rect">
            <a:avLst/>
          </a:prstGeom>
          <a:solidFill>
            <a:srgbClr val="00B0F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0"/>
            <a:ext cx="1006475" cy="556736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623844" y="924422"/>
            <a:ext cx="95253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0033CC"/>
                </a:solidFill>
              </a:rPr>
              <a:t>МОДЕРНИЗАЦИЯ ИНФРАСТРУКТУРЫ</a:t>
            </a:r>
            <a:endParaRPr lang="ru-RU" sz="2800" b="1" dirty="0">
              <a:solidFill>
                <a:srgbClr val="0033CC"/>
              </a:solidFill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8801100" y="4262437"/>
            <a:ext cx="339090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18" name="Группа 17"/>
          <p:cNvGrpSpPr/>
          <p:nvPr/>
        </p:nvGrpSpPr>
        <p:grpSpPr>
          <a:xfrm>
            <a:off x="366669" y="2880534"/>
            <a:ext cx="11170443" cy="2123283"/>
            <a:chOff x="358356" y="4734717"/>
            <a:chExt cx="11170443" cy="2595564"/>
          </a:xfrm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115E065F-B383-4EE2-8E40-503AE416AC55}"/>
                </a:ext>
              </a:extLst>
            </p:cNvPr>
            <p:cNvSpPr/>
            <p:nvPr/>
          </p:nvSpPr>
          <p:spPr>
            <a:xfrm>
              <a:off x="358356" y="4734717"/>
              <a:ext cx="100012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CBAB5B58-D96C-46D6-80D2-344F99BBC81D}"/>
                </a:ext>
              </a:extLst>
            </p:cNvPr>
            <p:cNvSpPr/>
            <p:nvPr/>
          </p:nvSpPr>
          <p:spPr>
            <a:xfrm>
              <a:off x="11428786" y="4734718"/>
              <a:ext cx="100013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7645691" y="-117433"/>
            <a:ext cx="2739752" cy="6975433"/>
            <a:chOff x="7645691" y="-117433"/>
            <a:chExt cx="1534612" cy="6975433"/>
          </a:xfrm>
        </p:grpSpPr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-117433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5521381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-117433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5521381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9863845" y="4591455"/>
            <a:ext cx="1447448" cy="226654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23844" y="1434962"/>
            <a:ext cx="10981150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Наличие </a:t>
            </a:r>
            <a:r>
              <a:rPr lang="ru-RU" sz="1600" dirty="0"/>
              <a:t>развитой инфраструктуры в образовательной организации и использование технологий не является само по себе трансформирующим фактором, однако, </a:t>
            </a:r>
            <a:r>
              <a:rPr lang="ru-RU" sz="1600" b="1" dirty="0"/>
              <a:t>является базисом, без которого невозможна цифровая трансформация</a:t>
            </a:r>
            <a:r>
              <a:rPr lang="ru-RU" sz="1600" dirty="0"/>
              <a:t> </a:t>
            </a:r>
            <a:r>
              <a:rPr lang="ru-RU" sz="1600" dirty="0" smtClean="0"/>
              <a:t>образовательных </a:t>
            </a:r>
            <a:r>
              <a:rPr lang="ru-RU" sz="1600" dirty="0"/>
              <a:t>организаций</a:t>
            </a:r>
            <a:r>
              <a:rPr lang="ru-RU" sz="1600" dirty="0" smtClean="0"/>
              <a:t>.</a:t>
            </a:r>
          </a:p>
          <a:p>
            <a:r>
              <a:rPr lang="ru-RU" b="1" dirty="0" smtClean="0"/>
              <a:t>Поэтому </a:t>
            </a:r>
            <a:r>
              <a:rPr lang="ru-RU" b="1" dirty="0"/>
              <a:t>продолжение технологической модернизации образовательных организаций остается приоритетным направлением цифровой трансформации</a:t>
            </a:r>
            <a:r>
              <a:rPr lang="ru-RU" dirty="0"/>
              <a:t>.</a:t>
            </a:r>
          </a:p>
          <a:p>
            <a:endParaRPr lang="ru-RU" dirty="0" smtClean="0"/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3004" y="2783682"/>
            <a:ext cx="6932462" cy="3683398"/>
          </a:xfrm>
          <a:prstGeom prst="rect">
            <a:avLst/>
          </a:prstGeom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536357129"/>
              </p:ext>
            </p:extLst>
          </p:nvPr>
        </p:nvGraphicFramePr>
        <p:xfrm>
          <a:off x="637371" y="2818016"/>
          <a:ext cx="5476714" cy="39975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26" name="Прямоугольник 25"/>
          <p:cNvSpPr/>
          <p:nvPr/>
        </p:nvSpPr>
        <p:spPr>
          <a:xfrm>
            <a:off x="358356" y="6302332"/>
            <a:ext cx="996554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/>
              <a:t>Источник</a:t>
            </a:r>
            <a:r>
              <a:rPr lang="ru-RU" sz="1400" dirty="0" smtClean="0"/>
              <a:t>: Аналитический доклад, </a:t>
            </a:r>
            <a:r>
              <a:rPr lang="ru-RU" sz="1400" dirty="0"/>
              <a:t>разработанный </a:t>
            </a:r>
            <a:r>
              <a:rPr lang="ru-RU" sz="1400" dirty="0" smtClean="0"/>
              <a:t>рабочей группой </a:t>
            </a:r>
            <a:r>
              <a:rPr lang="ru-RU" sz="1400" dirty="0"/>
              <a:t>ведущих вузов страны по инициативе Минобрнауки России</a:t>
            </a:r>
          </a:p>
          <a:p>
            <a:pPr lvl="0"/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9526198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7F4C41-A183-4F6A-9348-4DA00599379B}"/>
              </a:ext>
            </a:extLst>
          </p:cNvPr>
          <p:cNvSpPr/>
          <p:nvPr/>
        </p:nvSpPr>
        <p:spPr>
          <a:xfrm>
            <a:off x="0" y="3432175"/>
            <a:ext cx="2185988" cy="2595563"/>
          </a:xfrm>
          <a:prstGeom prst="rect">
            <a:avLst/>
          </a:prstGeom>
          <a:solidFill>
            <a:srgbClr val="00B0F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0"/>
            <a:ext cx="1006475" cy="556736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8801100" y="4262437"/>
            <a:ext cx="339090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18" name="Группа 17"/>
          <p:cNvGrpSpPr/>
          <p:nvPr/>
        </p:nvGrpSpPr>
        <p:grpSpPr>
          <a:xfrm>
            <a:off x="558510" y="4311551"/>
            <a:ext cx="11170443" cy="2123283"/>
            <a:chOff x="358356" y="4734717"/>
            <a:chExt cx="11170443" cy="2595564"/>
          </a:xfrm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115E065F-B383-4EE2-8E40-503AE416AC55}"/>
                </a:ext>
              </a:extLst>
            </p:cNvPr>
            <p:cNvSpPr/>
            <p:nvPr/>
          </p:nvSpPr>
          <p:spPr>
            <a:xfrm>
              <a:off x="358356" y="4734717"/>
              <a:ext cx="100012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CBAB5B58-D96C-46D6-80D2-344F99BBC81D}"/>
                </a:ext>
              </a:extLst>
            </p:cNvPr>
            <p:cNvSpPr/>
            <p:nvPr/>
          </p:nvSpPr>
          <p:spPr>
            <a:xfrm>
              <a:off x="11428786" y="4734718"/>
              <a:ext cx="100013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7645691" y="-117433"/>
            <a:ext cx="2739752" cy="6975433"/>
            <a:chOff x="7645691" y="-117433"/>
            <a:chExt cx="1534612" cy="6975433"/>
          </a:xfrm>
        </p:grpSpPr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-117433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5521381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-117433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5521381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9863845" y="4591455"/>
            <a:ext cx="1447448" cy="226654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775999" y="1800204"/>
            <a:ext cx="513767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В </a:t>
            </a:r>
            <a:r>
              <a:rPr lang="ru-RU" sz="1400" dirty="0"/>
              <a:t>ходе мониторинга цифровой инфраструктуры более 88% вузов заявили о наличии у них LMS-платформ. Однако проведенный анализ индикаторов работы цифровых платформ показал, что </a:t>
            </a:r>
            <a:r>
              <a:rPr lang="ru-RU" sz="1400" b="1" dirty="0"/>
              <a:t>только в 45% вузов LMS-платформы реально используются </a:t>
            </a:r>
            <a:r>
              <a:rPr lang="ru-RU" sz="1400" dirty="0"/>
              <a:t>для организации образовательной деятельности в масштабах </a:t>
            </a:r>
            <a:r>
              <a:rPr lang="ru-RU" sz="1400" dirty="0" smtClean="0"/>
              <a:t>организации.</a:t>
            </a:r>
          </a:p>
          <a:p>
            <a:endParaRPr lang="ru-RU" sz="1400" b="1" dirty="0" smtClean="0"/>
          </a:p>
          <a:p>
            <a:r>
              <a:rPr lang="ru-RU" sz="1600" b="1" dirty="0" smtClean="0"/>
              <a:t>Безусловным </a:t>
            </a:r>
            <a:r>
              <a:rPr lang="ru-RU" sz="1600" b="1" dirty="0"/>
              <a:t>лидером среди LMS в российских вузах является свободно распространяемая платформа </a:t>
            </a:r>
            <a:r>
              <a:rPr lang="ru-RU" sz="1600" b="1" dirty="0" err="1"/>
              <a:t>Moodle</a:t>
            </a:r>
            <a:r>
              <a:rPr lang="ru-RU" sz="1600" dirty="0"/>
              <a:t>. </a:t>
            </a:r>
            <a:r>
              <a:rPr lang="ru-RU" sz="1600" b="1" dirty="0"/>
              <a:t>Более 82% вузов использует данное </a:t>
            </a:r>
            <a:r>
              <a:rPr lang="ru-RU" sz="1600" b="1" dirty="0" smtClean="0"/>
              <a:t>решение</a:t>
            </a:r>
            <a:r>
              <a:rPr lang="ru-RU" sz="1600" dirty="0" smtClean="0"/>
              <a:t>.</a:t>
            </a:r>
          </a:p>
          <a:p>
            <a:endParaRPr lang="ru-RU" sz="1400" dirty="0"/>
          </a:p>
          <a:p>
            <a:r>
              <a:rPr lang="ru-RU" sz="1400" dirty="0" smtClean="0"/>
              <a:t>Опыт </a:t>
            </a:r>
            <a:r>
              <a:rPr lang="ru-RU" sz="1400" dirty="0"/>
              <a:t>ведущих российских и зарубежных вузов показывает, что для эффективной реализации дистанционного обучения требуются принципиально новые решения и платформы, такие как комплексные </a:t>
            </a:r>
            <a:r>
              <a:rPr lang="ru-RU" sz="1400" b="1" dirty="0"/>
              <a:t>EMS-системы (</a:t>
            </a:r>
            <a:r>
              <a:rPr lang="ru-RU" sz="1400" b="1" dirty="0" err="1"/>
              <a:t>Education</a:t>
            </a:r>
            <a:r>
              <a:rPr lang="ru-RU" sz="1400" b="1" dirty="0"/>
              <a:t> </a:t>
            </a:r>
            <a:r>
              <a:rPr lang="ru-RU" sz="1400" b="1" dirty="0" err="1"/>
              <a:t>Management</a:t>
            </a:r>
            <a:r>
              <a:rPr lang="ru-RU" sz="1400" b="1" dirty="0"/>
              <a:t> </a:t>
            </a:r>
            <a:r>
              <a:rPr lang="ru-RU" sz="1400" b="1" dirty="0" err="1"/>
              <a:t>System</a:t>
            </a:r>
            <a:r>
              <a:rPr lang="ru-RU" sz="1400" b="1" dirty="0"/>
              <a:t>)</a:t>
            </a:r>
            <a:r>
              <a:rPr lang="ru-RU" sz="1400" dirty="0"/>
              <a:t> и виртуальные среды обучения </a:t>
            </a:r>
            <a:r>
              <a:rPr lang="ru-RU" sz="1400" b="1" dirty="0"/>
              <a:t>VLE (</a:t>
            </a:r>
            <a:r>
              <a:rPr lang="ru-RU" sz="1400" b="1" dirty="0" err="1"/>
              <a:t>Virtual</a:t>
            </a:r>
            <a:r>
              <a:rPr lang="ru-RU" sz="1400" b="1" dirty="0"/>
              <a:t> </a:t>
            </a:r>
            <a:r>
              <a:rPr lang="ru-RU" sz="1400" b="1" dirty="0" err="1"/>
              <a:t>Learning</a:t>
            </a:r>
            <a:r>
              <a:rPr lang="ru-RU" sz="1400" b="1" dirty="0"/>
              <a:t> </a:t>
            </a:r>
            <a:r>
              <a:rPr lang="ru-RU" sz="1400" b="1" dirty="0" err="1"/>
              <a:t>Environment</a:t>
            </a:r>
            <a:r>
              <a:rPr lang="ru-RU" sz="1400" b="1" dirty="0"/>
              <a:t>)</a:t>
            </a:r>
            <a:r>
              <a:rPr lang="ru-RU" sz="1400" dirty="0"/>
              <a:t> с широким функционалом, обеспечивающим разнообразные взаимодействия и сервисы в виртуальной образовательной среде вуза, </a:t>
            </a:r>
            <a:r>
              <a:rPr lang="ru-RU" sz="1400" dirty="0" smtClean="0"/>
              <a:t>интеграцию </a:t>
            </a:r>
            <a:r>
              <a:rPr lang="ru-RU" sz="1400" dirty="0"/>
              <a:t>с кампусом вуза, а также учебным процессом и </a:t>
            </a:r>
            <a:r>
              <a:rPr lang="ru-RU" sz="1400" dirty="0" err="1"/>
              <a:t>внеучебными</a:t>
            </a:r>
            <a:r>
              <a:rPr lang="ru-RU" sz="1400" dirty="0"/>
              <a:t> активностями, реализуемыми в физической среде. </a:t>
            </a: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648623" y="903761"/>
            <a:ext cx="95253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0033CC"/>
                </a:solidFill>
              </a:rPr>
              <a:t>МОДЕРНИЗАЦИЯ ИНФРАСТРУКТУРЫ. </a:t>
            </a:r>
            <a:r>
              <a:rPr lang="ru-RU" sz="2800" b="1" dirty="0">
                <a:solidFill>
                  <a:srgbClr val="0033CC"/>
                </a:solidFill>
              </a:rPr>
              <a:t>Платформы и сервисы управления образовательным процессом</a:t>
            </a: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5620" y="1766654"/>
            <a:ext cx="5829082" cy="4587864"/>
          </a:xfrm>
          <a:prstGeom prst="rect">
            <a:avLst/>
          </a:prstGeom>
        </p:spPr>
      </p:pic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558510" y="3214342"/>
            <a:ext cx="5520484" cy="1016838"/>
          </a:xfrm>
          <a:prstGeom prst="rect">
            <a:avLst/>
          </a:prstGeom>
          <a:solidFill>
            <a:srgbClr val="0033CC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20680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7F4C41-A183-4F6A-9348-4DA00599379B}"/>
              </a:ext>
            </a:extLst>
          </p:cNvPr>
          <p:cNvSpPr/>
          <p:nvPr/>
        </p:nvSpPr>
        <p:spPr>
          <a:xfrm>
            <a:off x="0" y="3432175"/>
            <a:ext cx="2185988" cy="2595563"/>
          </a:xfrm>
          <a:prstGeom prst="rect">
            <a:avLst/>
          </a:prstGeom>
          <a:solidFill>
            <a:srgbClr val="00B0F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0"/>
            <a:ext cx="1006475" cy="556736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842159" y="914087"/>
            <a:ext cx="952536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000" b="1" dirty="0" smtClean="0">
                <a:solidFill>
                  <a:srgbClr val="0033CC"/>
                </a:solidFill>
              </a:rPr>
              <a:t>МОДЕРНИЗАЦИЯ ИНФРАСТРУКТУРЫ</a:t>
            </a:r>
            <a:r>
              <a:rPr lang="en-US" sz="2000" b="1" dirty="0" smtClean="0">
                <a:solidFill>
                  <a:srgbClr val="0033CC"/>
                </a:solidFill>
              </a:rPr>
              <a:t>.</a:t>
            </a:r>
            <a:br>
              <a:rPr lang="en-US" sz="2000" b="1" dirty="0" smtClean="0">
                <a:solidFill>
                  <a:srgbClr val="0033CC"/>
                </a:solidFill>
              </a:rPr>
            </a:br>
            <a:r>
              <a:rPr lang="ru-RU" sz="2000" b="1" dirty="0" smtClean="0">
                <a:solidFill>
                  <a:srgbClr val="0033CC"/>
                </a:solidFill>
              </a:rPr>
              <a:t>Федеральный уровень в системе регулирования</a:t>
            </a:r>
            <a:endParaRPr lang="en-US" sz="2000" b="1" dirty="0">
              <a:solidFill>
                <a:srgbClr val="0033CC"/>
              </a:solidFill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8801100" y="4262437"/>
            <a:ext cx="339090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18" name="Группа 17"/>
          <p:cNvGrpSpPr/>
          <p:nvPr/>
        </p:nvGrpSpPr>
        <p:grpSpPr>
          <a:xfrm>
            <a:off x="366669" y="2880534"/>
            <a:ext cx="11170443" cy="2123283"/>
            <a:chOff x="358356" y="4734717"/>
            <a:chExt cx="11170443" cy="2595564"/>
          </a:xfrm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115E065F-B383-4EE2-8E40-503AE416AC55}"/>
                </a:ext>
              </a:extLst>
            </p:cNvPr>
            <p:cNvSpPr/>
            <p:nvPr/>
          </p:nvSpPr>
          <p:spPr>
            <a:xfrm>
              <a:off x="358356" y="4734717"/>
              <a:ext cx="100012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CBAB5B58-D96C-46D6-80D2-344F99BBC81D}"/>
                </a:ext>
              </a:extLst>
            </p:cNvPr>
            <p:cNvSpPr/>
            <p:nvPr/>
          </p:nvSpPr>
          <p:spPr>
            <a:xfrm>
              <a:off x="11428786" y="4734718"/>
              <a:ext cx="100013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7645691" y="-117433"/>
            <a:ext cx="2739752" cy="6975433"/>
            <a:chOff x="7645691" y="-117433"/>
            <a:chExt cx="1534612" cy="6975433"/>
          </a:xfrm>
        </p:grpSpPr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-117433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5521381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-117433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5521381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9863845" y="4591455"/>
            <a:ext cx="1447448" cy="226654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020" y="3301422"/>
            <a:ext cx="592359" cy="592359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2051" y="2455803"/>
            <a:ext cx="554308" cy="588953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1551" y="2529994"/>
            <a:ext cx="519664" cy="519664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0644" y="1629130"/>
            <a:ext cx="519664" cy="554308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2550" y="1604227"/>
            <a:ext cx="715981" cy="750625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6374" y="1527592"/>
            <a:ext cx="584710" cy="599327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7792" y="2481801"/>
            <a:ext cx="334895" cy="496567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0473" y="3301422"/>
            <a:ext cx="588953" cy="600500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677" y="3320044"/>
            <a:ext cx="635145" cy="36953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62019" y="1629130"/>
            <a:ext cx="6995551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0033CC"/>
                </a:solidFill>
              </a:rPr>
              <a:t>Оперативные </a:t>
            </a:r>
            <a:r>
              <a:rPr lang="ru-RU" sz="1600" b="1" dirty="0">
                <a:solidFill>
                  <a:srgbClr val="0033CC"/>
                </a:solidFill>
              </a:rPr>
              <a:t>меры: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b="1" dirty="0" smtClean="0"/>
              <a:t>формирование </a:t>
            </a:r>
            <a:r>
              <a:rPr lang="ru-RU" sz="1600" b="1" dirty="0"/>
              <a:t>перечня рекомендуемых Минобрнауки России цифровых сервисов</a:t>
            </a:r>
            <a:r>
              <a:rPr lang="ru-RU" sz="1600" dirty="0"/>
              <a:t> и решений для организации высшего образования, включая </a:t>
            </a:r>
            <a:r>
              <a:rPr lang="en-US" sz="1600" dirty="0"/>
              <a:t>LMS-</a:t>
            </a:r>
            <a:r>
              <a:rPr lang="ru-RU" sz="1600" dirty="0"/>
              <a:t>системы и системы видеоконференцсвязи, разработка </a:t>
            </a:r>
            <a:r>
              <a:rPr lang="ru-RU" sz="1600" dirty="0" smtClean="0"/>
              <a:t>требований</a:t>
            </a:r>
            <a:r>
              <a:rPr lang="en-US" sz="1600" dirty="0"/>
              <a:t> </a:t>
            </a:r>
            <a:r>
              <a:rPr lang="ru-RU" sz="1600" dirty="0" smtClean="0"/>
              <a:t>к </a:t>
            </a:r>
            <a:r>
              <a:rPr lang="ru-RU" sz="1600" dirty="0"/>
              <a:t>функциональности и качеству их работы, верификации и обеспечению безопасной интеграции сервисов в инфраструктуру вузов</a:t>
            </a:r>
            <a:r>
              <a:rPr lang="ru-RU" sz="1600" dirty="0" smtClean="0"/>
              <a:t>;</a:t>
            </a:r>
          </a:p>
          <a:p>
            <a:r>
              <a:rPr lang="ru-RU" sz="1600" b="1" dirty="0">
                <a:solidFill>
                  <a:srgbClr val="0033CC"/>
                </a:solidFill>
              </a:rPr>
              <a:t>Стратегические </a:t>
            </a:r>
            <a:r>
              <a:rPr lang="ru-RU" sz="1600" b="1" dirty="0" smtClean="0">
                <a:solidFill>
                  <a:srgbClr val="0033CC"/>
                </a:solidFill>
              </a:rPr>
              <a:t>меры: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b="1" dirty="0" smtClean="0"/>
              <a:t>поддержка </a:t>
            </a:r>
            <a:r>
              <a:rPr lang="ru-RU" sz="1600" b="1" dirty="0" err="1"/>
              <a:t>коллаборации</a:t>
            </a:r>
            <a:r>
              <a:rPr lang="ru-RU" sz="1600" b="1" dirty="0"/>
              <a:t> вузов и развития центров компетенций по цифровой трансформации вузов </a:t>
            </a:r>
            <a:r>
              <a:rPr lang="ru-RU" sz="1600" dirty="0"/>
              <a:t>с целью распространения лучшего опыта, формирования коллективных систем рекомендаций и оценки качества сервисов, оптимизации расходов за счет создания общих элементов инфраструктуры, сервисов и закупки коллективных лицензии</a:t>
            </a:r>
            <a:r>
              <a:rPr lang="ru-RU" sz="1600" dirty="0" smtClean="0"/>
              <a:t>̆</a:t>
            </a:r>
            <a:r>
              <a:rPr lang="en-US" sz="1600" dirty="0" smtClean="0"/>
              <a:t>;</a:t>
            </a:r>
            <a:endParaRPr lang="ru-RU" sz="1600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b="1" dirty="0" smtClean="0"/>
              <a:t>поддержка </a:t>
            </a:r>
            <a:r>
              <a:rPr lang="ru-RU" sz="1600" b="1" dirty="0"/>
              <a:t>разработки современных </a:t>
            </a:r>
            <a:r>
              <a:rPr lang="ru-RU" sz="1600" b="1" dirty="0" smtClean="0"/>
              <a:t>продуктов </a:t>
            </a:r>
            <a:r>
              <a:rPr lang="ru-RU" sz="1600" b="1" dirty="0"/>
              <a:t>и сервисов</a:t>
            </a:r>
            <a:r>
              <a:rPr lang="ru-RU" sz="1600" dirty="0"/>
              <a:t>, обеспечивающих комплексное управление деятельностью образовательных организаций </a:t>
            </a:r>
            <a:r>
              <a:rPr lang="ru-RU" sz="1600" b="1" dirty="0"/>
              <a:t>за счет объединения усилий вузов и технологических </a:t>
            </a:r>
            <a:r>
              <a:rPr lang="ru-RU" sz="1600" b="1" dirty="0" smtClean="0"/>
              <a:t>компаний</a:t>
            </a:r>
            <a:r>
              <a:rPr lang="ru-RU" sz="1600" dirty="0" smtClean="0"/>
              <a:t>;</a:t>
            </a:r>
            <a:endParaRPr lang="en-US" sz="1600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dirty="0" smtClean="0"/>
              <a:t>гарантирование </a:t>
            </a:r>
            <a:r>
              <a:rPr lang="ru-RU" sz="1600" dirty="0"/>
              <a:t>на технологическом уровне защиты и конфиденциальности данных вузов, которые будут использовать глобальные сервисы или федеральные </a:t>
            </a:r>
            <a:r>
              <a:rPr lang="ru-RU" sz="1600" dirty="0" smtClean="0"/>
              <a:t>платформы</a:t>
            </a:r>
            <a:r>
              <a:rPr lang="en-US" sz="1600" dirty="0"/>
              <a:t>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3178146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7F4C41-A183-4F6A-9348-4DA00599379B}"/>
              </a:ext>
            </a:extLst>
          </p:cNvPr>
          <p:cNvSpPr/>
          <p:nvPr/>
        </p:nvSpPr>
        <p:spPr>
          <a:xfrm>
            <a:off x="0" y="3432175"/>
            <a:ext cx="2185988" cy="2595563"/>
          </a:xfrm>
          <a:prstGeom prst="rect">
            <a:avLst/>
          </a:prstGeom>
          <a:solidFill>
            <a:srgbClr val="00B0F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0"/>
            <a:ext cx="1006475" cy="556736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757872" y="1421633"/>
            <a:ext cx="72888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r>
              <a:rPr lang="ru-RU" dirty="0" smtClean="0"/>
              <a:t>Одной </a:t>
            </a:r>
            <a:r>
              <a:rPr lang="ru-RU" dirty="0"/>
              <a:t>из проблем, с которой сталкиваются отечественные вузы, выступает консервативное отношение преподавательского сообщества к цифровым инструментам в </a:t>
            </a:r>
            <a:r>
              <a:rPr lang="ru-RU" dirty="0" smtClean="0"/>
              <a:t>образовании.</a:t>
            </a:r>
            <a:endParaRPr lang="en-US" dirty="0" smtClean="0"/>
          </a:p>
          <a:p>
            <a:pPr lvl="0" fontAlgn="base"/>
            <a:endParaRPr lang="en-US" dirty="0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798542" y="901764"/>
            <a:ext cx="95253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800" b="1" dirty="0" smtClean="0">
                <a:solidFill>
                  <a:srgbClr val="0033CC"/>
                </a:solidFill>
              </a:rPr>
              <a:t>УПРАВЛЕНИЕ КАДРОВЫМ ПОТЕНЦИАЛОМ</a:t>
            </a:r>
            <a:endParaRPr lang="ru-RU" sz="2800" b="1" dirty="0">
              <a:solidFill>
                <a:srgbClr val="0033CC"/>
              </a:solidFill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8801100" y="4262437"/>
            <a:ext cx="339090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18" name="Группа 17"/>
          <p:cNvGrpSpPr/>
          <p:nvPr/>
        </p:nvGrpSpPr>
        <p:grpSpPr>
          <a:xfrm>
            <a:off x="366669" y="2880534"/>
            <a:ext cx="11170443" cy="2123283"/>
            <a:chOff x="358356" y="4734717"/>
            <a:chExt cx="11170443" cy="2595564"/>
          </a:xfrm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115E065F-B383-4EE2-8E40-503AE416AC55}"/>
                </a:ext>
              </a:extLst>
            </p:cNvPr>
            <p:cNvSpPr/>
            <p:nvPr/>
          </p:nvSpPr>
          <p:spPr>
            <a:xfrm>
              <a:off x="358356" y="4734717"/>
              <a:ext cx="100012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CBAB5B58-D96C-46D6-80D2-344F99BBC81D}"/>
                </a:ext>
              </a:extLst>
            </p:cNvPr>
            <p:cNvSpPr/>
            <p:nvPr/>
          </p:nvSpPr>
          <p:spPr>
            <a:xfrm>
              <a:off x="11428786" y="4734718"/>
              <a:ext cx="100013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7645691" y="-117433"/>
            <a:ext cx="2739752" cy="6975433"/>
            <a:chOff x="7645691" y="-117433"/>
            <a:chExt cx="1534612" cy="6975433"/>
          </a:xfrm>
        </p:grpSpPr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-117433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5521381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-117433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5521381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9863845" y="4591455"/>
            <a:ext cx="1447448" cy="226654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40" name="Рисунок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6568" y="2313621"/>
            <a:ext cx="7213656" cy="3568614"/>
          </a:xfrm>
          <a:prstGeom prst="rect">
            <a:avLst/>
          </a:prstGeom>
        </p:spPr>
      </p:pic>
      <p:sp>
        <p:nvSpPr>
          <p:cNvPr id="41" name="Прямоугольник 40"/>
          <p:cNvSpPr/>
          <p:nvPr/>
        </p:nvSpPr>
        <p:spPr>
          <a:xfrm>
            <a:off x="358356" y="6302332"/>
            <a:ext cx="996554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/>
              <a:t>Источник</a:t>
            </a:r>
            <a:r>
              <a:rPr lang="ru-RU" sz="1400" dirty="0" smtClean="0"/>
              <a:t>: Аналитический доклад, </a:t>
            </a:r>
            <a:r>
              <a:rPr lang="ru-RU" sz="1400" dirty="0"/>
              <a:t>разработанный </a:t>
            </a:r>
            <a:r>
              <a:rPr lang="ru-RU" sz="1400" dirty="0" smtClean="0"/>
              <a:t>рабочей группой </a:t>
            </a:r>
            <a:r>
              <a:rPr lang="ru-RU" sz="1400" dirty="0"/>
              <a:t>ведущих вузов страны по инициативе Минобрнауки России</a:t>
            </a:r>
          </a:p>
          <a:p>
            <a:pPr lvl="0"/>
            <a:endParaRPr lang="ru-RU" sz="1600" dirty="0"/>
          </a:p>
        </p:txBody>
      </p:sp>
      <p:graphicFrame>
        <p:nvGraphicFramePr>
          <p:cNvPr id="24" name="Схема 23"/>
          <p:cNvGraphicFramePr/>
          <p:nvPr>
            <p:extLst>
              <p:ext uri="{D42A27DB-BD31-4B8C-83A1-F6EECF244321}">
                <p14:modId xmlns:p14="http://schemas.microsoft.com/office/powerpoint/2010/main" val="2883428579"/>
              </p:ext>
            </p:extLst>
          </p:nvPr>
        </p:nvGraphicFramePr>
        <p:xfrm>
          <a:off x="914215" y="2236818"/>
          <a:ext cx="5950392" cy="43709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9816086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7F4C41-A183-4F6A-9348-4DA00599379B}"/>
              </a:ext>
            </a:extLst>
          </p:cNvPr>
          <p:cNvSpPr/>
          <p:nvPr/>
        </p:nvSpPr>
        <p:spPr>
          <a:xfrm>
            <a:off x="0" y="3432175"/>
            <a:ext cx="2185988" cy="2595563"/>
          </a:xfrm>
          <a:prstGeom prst="rect">
            <a:avLst/>
          </a:prstGeom>
          <a:solidFill>
            <a:srgbClr val="00B0F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0"/>
            <a:ext cx="1006475" cy="556736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2441891" y="193673"/>
            <a:ext cx="60881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 smtClean="0">
                <a:solidFill>
                  <a:srgbClr val="0033CC"/>
                </a:solidFill>
              </a:rPr>
              <a:t>ДОЛГОСРОЧНЫЕ ЦЕЛИ РЕАЛИЗАЦИИ СТРАТЕГИИ ЦИФРОВОЙ ТРАНСФОРМАЦИИ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70712"/>
            <a:ext cx="777104" cy="961666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8801100" y="4262437"/>
            <a:ext cx="339090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18" name="Группа 17"/>
          <p:cNvGrpSpPr/>
          <p:nvPr/>
        </p:nvGrpSpPr>
        <p:grpSpPr>
          <a:xfrm>
            <a:off x="358356" y="3859227"/>
            <a:ext cx="11170443" cy="2123283"/>
            <a:chOff x="358356" y="4734717"/>
            <a:chExt cx="11170443" cy="2595564"/>
          </a:xfrm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115E065F-B383-4EE2-8E40-503AE416AC55}"/>
                </a:ext>
              </a:extLst>
            </p:cNvPr>
            <p:cNvSpPr/>
            <p:nvPr/>
          </p:nvSpPr>
          <p:spPr>
            <a:xfrm>
              <a:off x="358356" y="4734717"/>
              <a:ext cx="100012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CBAB5B58-D96C-46D6-80D2-344F99BBC81D}"/>
                </a:ext>
              </a:extLst>
            </p:cNvPr>
            <p:cNvSpPr/>
            <p:nvPr/>
          </p:nvSpPr>
          <p:spPr>
            <a:xfrm>
              <a:off x="11428786" y="4734718"/>
              <a:ext cx="100013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7645691" y="-117433"/>
            <a:ext cx="2739752" cy="6975433"/>
            <a:chOff x="7645691" y="-117433"/>
            <a:chExt cx="1534612" cy="6975433"/>
          </a:xfrm>
        </p:grpSpPr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-117433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5521381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-117433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5521381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9863845" y="4591455"/>
            <a:ext cx="1447448" cy="226654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2944755"/>
              </p:ext>
            </p:extLst>
          </p:nvPr>
        </p:nvGraphicFramePr>
        <p:xfrm>
          <a:off x="563279" y="1032195"/>
          <a:ext cx="10954789" cy="557920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90000">
                  <a:extLst>
                    <a:ext uri="{9D8B030D-6E8A-4147-A177-3AD203B41FA5}">
                      <a16:colId xmlns:a16="http://schemas.microsoft.com/office/drawing/2014/main" val="1608294736"/>
                    </a:ext>
                  </a:extLst>
                </a:gridCol>
                <a:gridCol w="1653317">
                  <a:extLst>
                    <a:ext uri="{9D8B030D-6E8A-4147-A177-3AD203B41FA5}">
                      <a16:colId xmlns:a16="http://schemas.microsoft.com/office/drawing/2014/main" val="1243949076"/>
                    </a:ext>
                  </a:extLst>
                </a:gridCol>
                <a:gridCol w="173895">
                  <a:extLst>
                    <a:ext uri="{9D8B030D-6E8A-4147-A177-3AD203B41FA5}">
                      <a16:colId xmlns:a16="http://schemas.microsoft.com/office/drawing/2014/main" val="1701833410"/>
                    </a:ext>
                  </a:extLst>
                </a:gridCol>
                <a:gridCol w="8937577">
                  <a:extLst>
                    <a:ext uri="{9D8B030D-6E8A-4147-A177-3AD203B41FA5}">
                      <a16:colId xmlns:a16="http://schemas.microsoft.com/office/drawing/2014/main" val="1722273793"/>
                    </a:ext>
                  </a:extLst>
                </a:gridCol>
              </a:tblGrid>
              <a:tr h="295144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Направление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Цели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989519"/>
                  </a:ext>
                </a:extLst>
              </a:tr>
              <a:tr h="809293">
                <a:tc rowSpan="2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</a:rPr>
                        <a:t>АРХИТЕКТУРА ЦИФРОВОЙ ТРАНСФОРМАЦИИ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-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Все ООВО, подведомственные </a:t>
                      </a:r>
                      <a:r>
                        <a:rPr lang="ru-RU" sz="1600" b="1" dirty="0" err="1">
                          <a:effectLst/>
                        </a:rPr>
                        <a:t>Минобрнауки</a:t>
                      </a:r>
                      <a:r>
                        <a:rPr lang="ru-RU" sz="1600" b="1" dirty="0">
                          <a:effectLst/>
                        </a:rPr>
                        <a:t> России, разработали и реализовали стратегии цифровой трансформации </a:t>
                      </a:r>
                      <a:r>
                        <a:rPr lang="ru-RU" sz="1600" dirty="0">
                          <a:effectLst/>
                        </a:rPr>
                        <a:t>в соответствии с представленными от министерства методическими рекомендациями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2725638"/>
                  </a:ext>
                </a:extLst>
              </a:tr>
              <a:tr h="63791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-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Разработана и внедрена</a:t>
                      </a:r>
                      <a:r>
                        <a:rPr lang="ru-RU" sz="1600" b="1" dirty="0">
                          <a:effectLst/>
                        </a:rPr>
                        <a:t> BI-система</a:t>
                      </a:r>
                      <a:r>
                        <a:rPr lang="ru-RU" sz="1600" dirty="0">
                          <a:effectLst/>
                        </a:rPr>
                        <a:t>, позволяющая </a:t>
                      </a:r>
                      <a:r>
                        <a:rPr lang="ru-RU" sz="1600" b="1" dirty="0">
                          <a:effectLst/>
                        </a:rPr>
                        <a:t>в режиме реального времени </a:t>
                      </a:r>
                      <a:r>
                        <a:rPr lang="ru-RU" sz="1600" b="1" dirty="0" err="1">
                          <a:effectLst/>
                        </a:rPr>
                        <a:t>мониторить</a:t>
                      </a:r>
                      <a:r>
                        <a:rPr lang="ru-RU" sz="1600" b="1" dirty="0">
                          <a:effectLst/>
                        </a:rPr>
                        <a:t> </a:t>
                      </a:r>
                      <a:r>
                        <a:rPr lang="ru-RU" sz="1600" dirty="0">
                          <a:effectLst/>
                        </a:rPr>
                        <a:t>процесс цифровой трансформации сферы науки и высшего образования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5025014"/>
                  </a:ext>
                </a:extLst>
              </a:tr>
              <a:tr h="295144">
                <a:tc rowSpan="2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</a:rPr>
                        <a:t>РАЗВИТИЕ ЦИФРОВЫХ СЕРВИСОВ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-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Все значимые услуги ООВО доступны в электронном виде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/>
                </a:tc>
                <a:extLst>
                  <a:ext uri="{0D108BD9-81ED-4DB2-BD59-A6C34878D82A}">
                    <a16:rowId xmlns:a16="http://schemas.microsoft.com/office/drawing/2014/main" val="2196178993"/>
                  </a:ext>
                </a:extLst>
              </a:tr>
              <a:tr h="4665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-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Создание единой информационной среды </a:t>
                      </a:r>
                      <a:r>
                        <a:rPr lang="ru-RU" sz="1600" dirty="0">
                          <a:effectLst/>
                        </a:rPr>
                        <a:t>взаимодействия общества, бизнеса, науки и образования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/>
                </a:tc>
                <a:extLst>
                  <a:ext uri="{0D108BD9-81ED-4DB2-BD59-A6C34878D82A}">
                    <a16:rowId xmlns:a16="http://schemas.microsoft.com/office/drawing/2014/main" val="448330824"/>
                  </a:ext>
                </a:extLst>
              </a:tr>
              <a:tr h="466527">
                <a:tc rowSpan="2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УПРАВЛЕНИЕ ДАННЫМИ</a:t>
                      </a:r>
                      <a:endParaRPr lang="ru-RU" sz="14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3839" marR="33839" marT="55671" marB="5567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-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Функционирует система поддержки принятия управленческих решений, принимающая данные в формате </a:t>
                      </a:r>
                      <a:r>
                        <a:rPr lang="ru-RU" sz="1600" dirty="0" err="1">
                          <a:effectLst/>
                        </a:rPr>
                        <a:t>стриминга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2816433"/>
                  </a:ext>
                </a:extLst>
              </a:tr>
              <a:tr h="29514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-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Система настроена на формирование предиктивной аналитики.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6755470"/>
                  </a:ext>
                </a:extLst>
              </a:tr>
              <a:tr h="466527">
                <a:tc rowSpan="2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</a:rPr>
                        <a:t>МОДЕРНИЗАЦИЯ ИНФРАСТРУКТУРЫ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-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100% замена морально устаревшего оборудования</a:t>
                      </a:r>
                      <a:r>
                        <a:rPr lang="ru-RU" sz="1600" dirty="0">
                          <a:effectLst/>
                        </a:rPr>
                        <a:t>, использующегося для образовательного процесса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/>
                </a:tc>
                <a:extLst>
                  <a:ext uri="{0D108BD9-81ED-4DB2-BD59-A6C34878D82A}">
                    <a16:rowId xmlns:a16="http://schemas.microsoft.com/office/drawing/2014/main" val="578076359"/>
                  </a:ext>
                </a:extLst>
              </a:tr>
              <a:tr h="4665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-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инфраструктура, своевременно отвечающая современным техническим требованиям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/>
                </a:tc>
                <a:extLst>
                  <a:ext uri="{0D108BD9-81ED-4DB2-BD59-A6C34878D82A}">
                    <a16:rowId xmlns:a16="http://schemas.microsoft.com/office/drawing/2014/main" val="3664096671"/>
                  </a:ext>
                </a:extLst>
              </a:tr>
              <a:tr h="295144">
                <a:tc rowSpan="2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</a:rPr>
                        <a:t>УПРАВЛЕНИЕ КАДРОВЫМ ПОТЕНЦИАЛОМ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-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В 100% ООВО работают команды цифровой трансформации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087624"/>
                  </a:ext>
                </a:extLst>
              </a:tr>
              <a:tr h="3427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-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100% ППС и АУП в ООВО обладают цифровыми компетенциями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839" marR="33839" marT="55671" marB="5567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87967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49289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7F4C41-A183-4F6A-9348-4DA00599379B}"/>
              </a:ext>
            </a:extLst>
          </p:cNvPr>
          <p:cNvSpPr/>
          <p:nvPr/>
        </p:nvSpPr>
        <p:spPr>
          <a:xfrm>
            <a:off x="0" y="3432175"/>
            <a:ext cx="2185988" cy="2595563"/>
          </a:xfrm>
          <a:prstGeom prst="rect">
            <a:avLst/>
          </a:prstGeom>
          <a:solidFill>
            <a:srgbClr val="00B0F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0"/>
            <a:ext cx="1006475" cy="556736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8801100" y="4262437"/>
            <a:ext cx="339090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18" name="Группа 17"/>
          <p:cNvGrpSpPr/>
          <p:nvPr/>
        </p:nvGrpSpPr>
        <p:grpSpPr>
          <a:xfrm>
            <a:off x="358356" y="3859227"/>
            <a:ext cx="11170443" cy="2123283"/>
            <a:chOff x="358356" y="4734717"/>
            <a:chExt cx="11170443" cy="2595564"/>
          </a:xfrm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115E065F-B383-4EE2-8E40-503AE416AC55}"/>
                </a:ext>
              </a:extLst>
            </p:cNvPr>
            <p:cNvSpPr/>
            <p:nvPr/>
          </p:nvSpPr>
          <p:spPr>
            <a:xfrm>
              <a:off x="358356" y="4734717"/>
              <a:ext cx="100012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CBAB5B58-D96C-46D6-80D2-344F99BBC81D}"/>
                </a:ext>
              </a:extLst>
            </p:cNvPr>
            <p:cNvSpPr/>
            <p:nvPr/>
          </p:nvSpPr>
          <p:spPr>
            <a:xfrm>
              <a:off x="11428786" y="4734718"/>
              <a:ext cx="100013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7645691" y="-117433"/>
            <a:ext cx="2739752" cy="6975433"/>
            <a:chOff x="7645691" y="-117433"/>
            <a:chExt cx="1534612" cy="6975433"/>
          </a:xfrm>
        </p:grpSpPr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-117433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5521381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-117433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5521381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9863845" y="4591455"/>
            <a:ext cx="1447448" cy="226654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232749981"/>
              </p:ext>
            </p:extLst>
          </p:nvPr>
        </p:nvGraphicFramePr>
        <p:xfrm>
          <a:off x="615530" y="1216323"/>
          <a:ext cx="9769913" cy="52800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2375461" y="418042"/>
            <a:ext cx="86529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000" b="1" dirty="0" smtClean="0">
                <a:solidFill>
                  <a:srgbClr val="0033CC"/>
                </a:solidFill>
              </a:rPr>
              <a:t>ПРОЕКТЫ</a:t>
            </a:r>
            <a:r>
              <a:rPr lang="ru-RU" sz="2000" dirty="0" smtClean="0"/>
              <a:t> </a:t>
            </a:r>
            <a:r>
              <a:rPr lang="ru-RU" sz="2000" b="1" dirty="0" smtClean="0">
                <a:solidFill>
                  <a:srgbClr val="0033CC"/>
                </a:solidFill>
              </a:rPr>
              <a:t>СТРАТЕГИИ ЦИФРОВОЙ ТРАНСФОРМАЦИИ</a:t>
            </a:r>
            <a:br>
              <a:rPr lang="ru-RU" sz="2000" b="1" dirty="0" smtClean="0">
                <a:solidFill>
                  <a:srgbClr val="0033CC"/>
                </a:solidFill>
              </a:rPr>
            </a:br>
            <a:r>
              <a:rPr lang="ru-RU" sz="2000" b="1" dirty="0" smtClean="0">
                <a:solidFill>
                  <a:srgbClr val="0033CC"/>
                </a:solidFill>
              </a:rPr>
              <a:t>ОТРАСЛИ НАУКИ И ВЫСШЕГО ОБРАЗОВАНИЯ</a:t>
            </a:r>
          </a:p>
        </p:txBody>
      </p:sp>
    </p:spTree>
    <p:extLst>
      <p:ext uri="{BB962C8B-B14F-4D97-AF65-F5344CB8AC3E}">
        <p14:creationId xmlns:p14="http://schemas.microsoft.com/office/powerpoint/2010/main" val="35841428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7F4C41-A183-4F6A-9348-4DA00599379B}"/>
              </a:ext>
            </a:extLst>
          </p:cNvPr>
          <p:cNvSpPr/>
          <p:nvPr/>
        </p:nvSpPr>
        <p:spPr>
          <a:xfrm>
            <a:off x="0" y="3432175"/>
            <a:ext cx="2185988" cy="2595563"/>
          </a:xfrm>
          <a:prstGeom prst="rect">
            <a:avLst/>
          </a:prstGeom>
          <a:solidFill>
            <a:srgbClr val="00B0F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0"/>
            <a:ext cx="1006475" cy="556736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8801100" y="4262437"/>
            <a:ext cx="339090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18" name="Группа 17"/>
          <p:cNvGrpSpPr/>
          <p:nvPr/>
        </p:nvGrpSpPr>
        <p:grpSpPr>
          <a:xfrm>
            <a:off x="358356" y="3859227"/>
            <a:ext cx="11170443" cy="2123283"/>
            <a:chOff x="358356" y="4734717"/>
            <a:chExt cx="11170443" cy="2595564"/>
          </a:xfrm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115E065F-B383-4EE2-8E40-503AE416AC55}"/>
                </a:ext>
              </a:extLst>
            </p:cNvPr>
            <p:cNvSpPr/>
            <p:nvPr/>
          </p:nvSpPr>
          <p:spPr>
            <a:xfrm>
              <a:off x="358356" y="4734717"/>
              <a:ext cx="100012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CBAB5B58-D96C-46D6-80D2-344F99BBC81D}"/>
                </a:ext>
              </a:extLst>
            </p:cNvPr>
            <p:cNvSpPr/>
            <p:nvPr/>
          </p:nvSpPr>
          <p:spPr>
            <a:xfrm>
              <a:off x="11428786" y="4734718"/>
              <a:ext cx="100013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7645691" y="-117433"/>
            <a:ext cx="2739752" cy="6975433"/>
            <a:chOff x="7645691" y="-117433"/>
            <a:chExt cx="1534612" cy="6975433"/>
          </a:xfrm>
        </p:grpSpPr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-117433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5521381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-117433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5521381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9863845" y="4591455"/>
            <a:ext cx="1447448" cy="226654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7611768"/>
              </p:ext>
            </p:extLst>
          </p:nvPr>
        </p:nvGraphicFramePr>
        <p:xfrm>
          <a:off x="192310" y="1092489"/>
          <a:ext cx="11336490" cy="54713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8640">
                  <a:extLst>
                    <a:ext uri="{9D8B030D-6E8A-4147-A177-3AD203B41FA5}">
                      <a16:colId xmlns:a16="http://schemas.microsoft.com/office/drawing/2014/main" val="2102828239"/>
                    </a:ext>
                  </a:extLst>
                </a:gridCol>
                <a:gridCol w="3816907">
                  <a:extLst>
                    <a:ext uri="{9D8B030D-6E8A-4147-A177-3AD203B41FA5}">
                      <a16:colId xmlns:a16="http://schemas.microsoft.com/office/drawing/2014/main" val="326549771"/>
                    </a:ext>
                  </a:extLst>
                </a:gridCol>
                <a:gridCol w="54878">
                  <a:extLst>
                    <a:ext uri="{9D8B030D-6E8A-4147-A177-3AD203B41FA5}">
                      <a16:colId xmlns:a16="http://schemas.microsoft.com/office/drawing/2014/main" val="1227301041"/>
                    </a:ext>
                  </a:extLst>
                </a:gridCol>
                <a:gridCol w="1002959">
                  <a:extLst>
                    <a:ext uri="{9D8B030D-6E8A-4147-A177-3AD203B41FA5}">
                      <a16:colId xmlns:a16="http://schemas.microsoft.com/office/drawing/2014/main" val="2505750515"/>
                    </a:ext>
                  </a:extLst>
                </a:gridCol>
                <a:gridCol w="925809">
                  <a:extLst>
                    <a:ext uri="{9D8B030D-6E8A-4147-A177-3AD203B41FA5}">
                      <a16:colId xmlns:a16="http://schemas.microsoft.com/office/drawing/2014/main" val="1518376397"/>
                    </a:ext>
                  </a:extLst>
                </a:gridCol>
                <a:gridCol w="1088682">
                  <a:extLst>
                    <a:ext uri="{9D8B030D-6E8A-4147-A177-3AD203B41FA5}">
                      <a16:colId xmlns:a16="http://schemas.microsoft.com/office/drawing/2014/main" val="3319992793"/>
                    </a:ext>
                  </a:extLst>
                </a:gridCol>
                <a:gridCol w="4118615">
                  <a:extLst>
                    <a:ext uri="{9D8B030D-6E8A-4147-A177-3AD203B41FA5}">
                      <a16:colId xmlns:a16="http://schemas.microsoft.com/office/drawing/2014/main" val="565120428"/>
                    </a:ext>
                  </a:extLst>
                </a:gridCol>
              </a:tblGrid>
              <a:tr h="258991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N п/п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Наименование мероприятия/контрольной точки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 rowSpan="2">
                  <a:txBody>
                    <a:bodyPr/>
                    <a:lstStyle/>
                    <a:p>
                      <a:endParaRPr lang="ru-RU" dirty="0"/>
                    </a:p>
                  </a:txBody>
                  <a:tcPr marL="13908" marR="13908" marT="22881" marB="22881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Срок реализации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Ответственный (кто делает)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Характеристика завершения мероприятия/контрольной </a:t>
                      </a:r>
                      <a:r>
                        <a:rPr lang="ru-RU" sz="1200" dirty="0" smtClean="0">
                          <a:effectLst/>
                        </a:rPr>
                        <a:t>точки.</a:t>
                      </a:r>
                      <a:r>
                        <a:rPr lang="ru-RU" sz="1200" baseline="0" dirty="0" smtClean="0">
                          <a:effectLst/>
                        </a:rPr>
                        <a:t> </a:t>
                      </a:r>
                      <a:r>
                        <a:rPr lang="ru-RU" sz="1200" dirty="0" smtClean="0">
                          <a:effectLst/>
                        </a:rPr>
                        <a:t>Параметры </a:t>
                      </a:r>
                      <a:r>
                        <a:rPr lang="ru-RU" sz="1200" dirty="0">
                          <a:effectLst/>
                        </a:rPr>
                        <a:t>оценки в точке перехода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extLst>
                  <a:ext uri="{0D108BD9-81ED-4DB2-BD59-A6C34878D82A}">
                    <a16:rowId xmlns:a16="http://schemas.microsoft.com/office/drawing/2014/main" val="2812278579"/>
                  </a:ext>
                </a:extLst>
              </a:tr>
              <a:tr h="3792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начало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окончание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4947500"/>
                  </a:ext>
                </a:extLst>
              </a:tr>
              <a:tr h="4766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1.1.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Анализ существующей архитектуры данных сферы науки и высшего образования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01. 2021 (уточняется)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12. 2021 (уточняется)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Минобрнауки России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Произведен анализ существующей архитектуры данных сферы науки и высшего образования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extLst>
                  <a:ext uri="{0D108BD9-81ED-4DB2-BD59-A6C34878D82A}">
                    <a16:rowId xmlns:a16="http://schemas.microsoft.com/office/drawing/2014/main" val="483307154"/>
                  </a:ext>
                </a:extLst>
              </a:tr>
              <a:tr h="4766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Контрольная точка "Презентация результатов анализа с перечнем предложений"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12. 2021 (уточняется)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Минобрнауки России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Сформирован аналитический отчет по результатам анализа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extLst>
                  <a:ext uri="{0D108BD9-81ED-4DB2-BD59-A6C34878D82A}">
                    <a16:rowId xmlns:a16="http://schemas.microsoft.com/office/drawing/2014/main" val="3179626084"/>
                  </a:ext>
                </a:extLst>
              </a:tr>
              <a:tr h="5098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1.2.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Формирование целевой архитектуры данных сферы науки и высшего образования</a:t>
                      </a:r>
                      <a:endParaRPr lang="ru-RU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01. 2021 (уточняется)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12. 2021 </a:t>
                      </a:r>
                      <a:r>
                        <a:rPr lang="ru-RU" sz="1200" dirty="0">
                          <a:effectLst/>
                        </a:rPr>
                        <a:t>(уточняется)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Минобрнауки России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Сформулированы предложения по формированию целевой </a:t>
                      </a:r>
                      <a:r>
                        <a:rPr lang="ru-RU" sz="1200" b="1" dirty="0" smtClean="0">
                          <a:effectLst/>
                        </a:rPr>
                        <a:t>архитектуры </a:t>
                      </a:r>
                      <a:r>
                        <a:rPr lang="ru-RU" sz="1200" b="1" dirty="0">
                          <a:effectLst/>
                        </a:rPr>
                        <a:t>данных сферы науки и высшего образования</a:t>
                      </a:r>
                      <a:endParaRPr lang="ru-RU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extLst>
                  <a:ext uri="{0D108BD9-81ED-4DB2-BD59-A6C34878D82A}">
                    <a16:rowId xmlns:a16="http://schemas.microsoft.com/office/drawing/2014/main" val="3470437844"/>
                  </a:ext>
                </a:extLst>
              </a:tr>
              <a:tr h="4766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Контрольная точка "Презентация целевой архитектуры процессов с перечнем предложений"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01. 2021 (уточняется)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12. 2021 (уточняется)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Минобрнауки России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Сформировано представление целевой архитектуры и перечень мер по ее внедрению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extLst>
                  <a:ext uri="{0D108BD9-81ED-4DB2-BD59-A6C34878D82A}">
                    <a16:rowId xmlns:a16="http://schemas.microsoft.com/office/drawing/2014/main" val="13670720"/>
                  </a:ext>
                </a:extLst>
              </a:tr>
              <a:tr h="4766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1.3.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Анализ существующей архитектуры процессов сферы науки и высшего образования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01. 2021 (уточняется)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12. 2021 (уточняется)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Минобрнауки России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Произведен анализ существующей архитектуры процессов сферы науки и высшего образования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extLst>
                  <a:ext uri="{0D108BD9-81ED-4DB2-BD59-A6C34878D82A}">
                    <a16:rowId xmlns:a16="http://schemas.microsoft.com/office/drawing/2014/main" val="1460756883"/>
                  </a:ext>
                </a:extLst>
              </a:tr>
              <a:tr h="4766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Контрольная точка "Презентация результатов анализа с перечнем предложений"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12. 2021 (уточняется)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Минобрнауки России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Сформирован аналитический отчет по результатам анализа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extLst>
                  <a:ext uri="{0D108BD9-81ED-4DB2-BD59-A6C34878D82A}">
                    <a16:rowId xmlns:a16="http://schemas.microsoft.com/office/drawing/2014/main" val="1564052635"/>
                  </a:ext>
                </a:extLst>
              </a:tr>
              <a:tr h="5098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1.4.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Формирование целевой архитектуры процессов сферы науки и высшего образования</a:t>
                      </a:r>
                      <a:endParaRPr lang="ru-RU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01. 2021 (уточняется)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12. 2021</a:t>
                      </a:r>
                      <a:r>
                        <a:rPr lang="ru-RU" sz="1200" dirty="0">
                          <a:effectLst/>
                        </a:rPr>
                        <a:t> (уточняется)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Минобрнауки России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Сформулированы предложения по формированию целевой архитектуре процессов сферы науки и высшего образования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extLst>
                  <a:ext uri="{0D108BD9-81ED-4DB2-BD59-A6C34878D82A}">
                    <a16:rowId xmlns:a16="http://schemas.microsoft.com/office/drawing/2014/main" val="327615512"/>
                  </a:ext>
                </a:extLst>
              </a:tr>
              <a:tr h="4766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Контрольная точка "Презентация целевой архитектуры процессов с перечнем предложений"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01. 2021 (уточняется)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12. 2021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Минобрнауки России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Сформировано представление целевой архитектуры и перечень мер по ее внедрению</a:t>
                      </a:r>
                      <a:endParaRPr lang="ru-RU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extLst>
                  <a:ext uri="{0D108BD9-81ED-4DB2-BD59-A6C34878D82A}">
                    <a16:rowId xmlns:a16="http://schemas.microsoft.com/office/drawing/2014/main" val="1165567887"/>
                  </a:ext>
                </a:extLst>
              </a:tr>
              <a:tr h="4766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1.5.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Формирование нормативно-правового обеспечения внедрения целевых архитектур</a:t>
                      </a:r>
                      <a:endParaRPr lang="ru-RU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01. 2022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12. 2022</a:t>
                      </a:r>
                      <a:endParaRPr lang="ru-RU" sz="12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Минобрнауки России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Обеспечено создание НПА для внедрения целевых архитектур и запущен процесс по их утверждению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extLst>
                  <a:ext uri="{0D108BD9-81ED-4DB2-BD59-A6C34878D82A}">
                    <a16:rowId xmlns:a16="http://schemas.microsoft.com/office/drawing/2014/main" val="3273255696"/>
                  </a:ext>
                </a:extLst>
              </a:tr>
              <a:tr h="4766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Контрольная точка "Утверждение НПА в части целевых архитектур"</a:t>
                      </a:r>
                      <a:endParaRPr lang="ru-RU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01. 2022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12. 2022</a:t>
                      </a:r>
                      <a:endParaRPr lang="ru-RU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Минобрнауки России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Утверждены и распространены на подведомственную сеть все НПА в части целевых архитектур</a:t>
                      </a:r>
                      <a:endParaRPr lang="ru-RU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22881" marB="22881"/>
                </a:tc>
                <a:extLst>
                  <a:ext uri="{0D108BD9-81ED-4DB2-BD59-A6C34878D82A}">
                    <a16:rowId xmlns:a16="http://schemas.microsoft.com/office/drawing/2014/main" val="2703090277"/>
                  </a:ext>
                </a:extLst>
              </a:tr>
            </a:tbl>
          </a:graphicData>
        </a:graphic>
      </p:graphicFrame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2415131" y="325927"/>
            <a:ext cx="86529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0033CC"/>
                </a:solidFill>
              </a:rPr>
              <a:t>ДАТАХАБ. </a:t>
            </a:r>
            <a:r>
              <a:rPr lang="ru-RU" sz="2000" b="1" dirty="0">
                <a:solidFill>
                  <a:srgbClr val="0033CC"/>
                </a:solidFill>
              </a:rPr>
              <a:t>План-график </a:t>
            </a:r>
            <a:r>
              <a:rPr lang="ru-RU" sz="2000" b="1" dirty="0" smtClean="0">
                <a:solidFill>
                  <a:srgbClr val="0033CC"/>
                </a:solidFill>
              </a:rPr>
              <a:t>реализации</a:t>
            </a:r>
          </a:p>
        </p:txBody>
      </p:sp>
    </p:spTree>
    <p:extLst>
      <p:ext uri="{BB962C8B-B14F-4D97-AF65-F5344CB8AC3E}">
        <p14:creationId xmlns:p14="http://schemas.microsoft.com/office/powerpoint/2010/main" val="34039986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7F4C41-A183-4F6A-9348-4DA00599379B}"/>
              </a:ext>
            </a:extLst>
          </p:cNvPr>
          <p:cNvSpPr/>
          <p:nvPr/>
        </p:nvSpPr>
        <p:spPr>
          <a:xfrm>
            <a:off x="0" y="3432175"/>
            <a:ext cx="2185988" cy="2595563"/>
          </a:xfrm>
          <a:prstGeom prst="rect">
            <a:avLst/>
          </a:prstGeom>
          <a:solidFill>
            <a:srgbClr val="00B0F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0"/>
            <a:ext cx="1006475" cy="556736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696103" y="1313137"/>
            <a:ext cx="86529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Цель: </a:t>
            </a:r>
            <a:r>
              <a:rPr lang="ru-RU" sz="1600" dirty="0" smtClean="0"/>
              <a:t>комплексный </a:t>
            </a:r>
            <a:r>
              <a:rPr lang="ru-RU" sz="1600" dirty="0"/>
              <a:t>подход цифровой трансформации в отрасли, координационное, методическое и информационное сопровождение организаций в сфере науки и высшего образования в реализации стратегии цифровой трансформации</a:t>
            </a:r>
            <a:r>
              <a:rPr lang="ru-RU" sz="1600" dirty="0" smtClean="0"/>
              <a:t>.</a:t>
            </a:r>
          </a:p>
          <a:p>
            <a:endParaRPr lang="ru-RU" sz="1600" dirty="0"/>
          </a:p>
          <a:p>
            <a:r>
              <a:rPr lang="ru-RU" sz="1600" b="1" dirty="0" smtClean="0"/>
              <a:t>Вызов: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/>
              <a:t>Потребность в разработке стратегий цифровой трансформации образовательных </a:t>
            </a:r>
            <a:r>
              <a:rPr lang="ru-RU" sz="1600" dirty="0" smtClean="0"/>
              <a:t>организаций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/>
              <a:t>Необходимость в скоординированных действиях для оценки текущего состояния цифровой зрелости образовательных организаций</a:t>
            </a:r>
            <a:r>
              <a:rPr lang="ru-RU" sz="1600" dirty="0" smtClean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/>
              <a:t>Отсутствие методологии для оценки текущего состояния и прогнозирования развития цифровой зрелости образовательных организаций</a:t>
            </a:r>
            <a:r>
              <a:rPr lang="ru-RU" sz="1600" dirty="0" smtClean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/>
              <a:t>Отсутствие публичной информации об использовании цифровых инструментах в образовательной организации при принятия решения при выборе вуза для поступления.</a:t>
            </a:r>
            <a:endParaRPr lang="ru-RU" sz="1600" b="1" dirty="0" smtClean="0"/>
          </a:p>
          <a:p>
            <a:endParaRPr lang="ru-RU" b="1" dirty="0" smtClean="0"/>
          </a:p>
          <a:p>
            <a:pPr marL="342900" indent="-342900" fontAlgn="base">
              <a:lnSpc>
                <a:spcPct val="150000"/>
              </a:lnSpc>
              <a:buFont typeface="+mj-lt"/>
              <a:buAutoNum type="arabicPeriod"/>
            </a:pPr>
            <a:endParaRPr lang="ru-RU" sz="2000" b="1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8801100" y="4262437"/>
            <a:ext cx="339090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18" name="Группа 17"/>
          <p:cNvGrpSpPr/>
          <p:nvPr/>
        </p:nvGrpSpPr>
        <p:grpSpPr>
          <a:xfrm>
            <a:off x="341730" y="2341535"/>
            <a:ext cx="11170443" cy="2123283"/>
            <a:chOff x="358356" y="4734717"/>
            <a:chExt cx="11170443" cy="2595564"/>
          </a:xfrm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115E065F-B383-4EE2-8E40-503AE416AC55}"/>
                </a:ext>
              </a:extLst>
            </p:cNvPr>
            <p:cNvSpPr/>
            <p:nvPr/>
          </p:nvSpPr>
          <p:spPr>
            <a:xfrm>
              <a:off x="358356" y="4734717"/>
              <a:ext cx="100012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CBAB5B58-D96C-46D6-80D2-344F99BBC81D}"/>
                </a:ext>
              </a:extLst>
            </p:cNvPr>
            <p:cNvSpPr/>
            <p:nvPr/>
          </p:nvSpPr>
          <p:spPr>
            <a:xfrm>
              <a:off x="11428786" y="4734718"/>
              <a:ext cx="100013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7645691" y="-117433"/>
            <a:ext cx="2739752" cy="6975433"/>
            <a:chOff x="7645691" y="-117433"/>
            <a:chExt cx="1534612" cy="6975433"/>
          </a:xfrm>
        </p:grpSpPr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-117433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5521381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-117433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5521381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9863845" y="4591455"/>
            <a:ext cx="1447448" cy="226654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715384" y="4749746"/>
            <a:ext cx="8891040" cy="1651655"/>
          </a:xfrm>
          <a:prstGeom prst="rect">
            <a:avLst/>
          </a:prstGeom>
          <a:solidFill>
            <a:srgbClr val="0033CC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dirty="0">
                <a:solidFill>
                  <a:schemeClr val="tx1"/>
                </a:solidFill>
              </a:rPr>
              <a:t>Предполагаемая BI-система для формирования </a:t>
            </a:r>
            <a:r>
              <a:rPr lang="ru-RU" b="1" dirty="0">
                <a:solidFill>
                  <a:schemeClr val="tx1"/>
                </a:solidFill>
              </a:rPr>
              <a:t>паспорта цифровой зрелости </a:t>
            </a:r>
            <a:r>
              <a:rPr lang="ru-RU" dirty="0">
                <a:solidFill>
                  <a:schemeClr val="tx1"/>
                </a:solidFill>
              </a:rPr>
              <a:t>в автоматическом режиме </a:t>
            </a:r>
            <a:r>
              <a:rPr lang="ru-RU" b="1" dirty="0">
                <a:solidFill>
                  <a:schemeClr val="tx1"/>
                </a:solidFill>
              </a:rPr>
              <a:t>позволит </a:t>
            </a:r>
            <a:r>
              <a:rPr lang="ru-RU" b="1" dirty="0" err="1">
                <a:solidFill>
                  <a:schemeClr val="tx1"/>
                </a:solidFill>
              </a:rPr>
              <a:t>мониторить</a:t>
            </a:r>
            <a:r>
              <a:rPr lang="ru-RU" b="1" dirty="0">
                <a:solidFill>
                  <a:schemeClr val="tx1"/>
                </a:solidFill>
              </a:rPr>
              <a:t> актуальное состояние цифровой зрелости ООВО</a:t>
            </a:r>
            <a:r>
              <a:rPr lang="ru-RU" dirty="0">
                <a:solidFill>
                  <a:schemeClr val="tx1"/>
                </a:solidFill>
              </a:rPr>
              <a:t>, формировать отчетные </a:t>
            </a:r>
            <a:r>
              <a:rPr lang="ru-RU" dirty="0" err="1">
                <a:solidFill>
                  <a:schemeClr val="tx1"/>
                </a:solidFill>
              </a:rPr>
              <a:t>дашборды</a:t>
            </a:r>
            <a:r>
              <a:rPr lang="ru-RU" dirty="0">
                <a:solidFill>
                  <a:schemeClr val="tx1"/>
                </a:solidFill>
              </a:rPr>
              <a:t> для руководства вузов и Минобрнауки России, а также предоставлять доступ общественности к публичной части формируемого паспорта.</a:t>
            </a: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696102" y="789917"/>
            <a:ext cx="95368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0033CC"/>
                </a:solidFill>
              </a:rPr>
              <a:t>ПРОЕКТ "АРХИТЕКТУРА ЦИФРОВОЙ ТРАНСФОРМАЦИИ"</a:t>
            </a:r>
          </a:p>
        </p:txBody>
      </p:sp>
    </p:spTree>
    <p:extLst>
      <p:ext uri="{BB962C8B-B14F-4D97-AF65-F5344CB8AC3E}">
        <p14:creationId xmlns:p14="http://schemas.microsoft.com/office/powerpoint/2010/main" val="28277242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0"/>
            <a:ext cx="1006475" cy="556736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8801100" y="4262437"/>
            <a:ext cx="339090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28" name="Группа 27"/>
          <p:cNvGrpSpPr/>
          <p:nvPr/>
        </p:nvGrpSpPr>
        <p:grpSpPr>
          <a:xfrm>
            <a:off x="7645691" y="-117433"/>
            <a:ext cx="2739752" cy="6975433"/>
            <a:chOff x="7645691" y="-117433"/>
            <a:chExt cx="1534612" cy="6975433"/>
          </a:xfrm>
        </p:grpSpPr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-117433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5521381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-117433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5521381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9863845" y="4591455"/>
            <a:ext cx="1447448" cy="226654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1465134"/>
              </p:ext>
            </p:extLst>
          </p:nvPr>
        </p:nvGraphicFramePr>
        <p:xfrm>
          <a:off x="458369" y="1259846"/>
          <a:ext cx="11262576" cy="47254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4220">
                  <a:extLst>
                    <a:ext uri="{9D8B030D-6E8A-4147-A177-3AD203B41FA5}">
                      <a16:colId xmlns:a16="http://schemas.microsoft.com/office/drawing/2014/main" val="3340616702"/>
                    </a:ext>
                  </a:extLst>
                </a:gridCol>
                <a:gridCol w="3183775">
                  <a:extLst>
                    <a:ext uri="{9D8B030D-6E8A-4147-A177-3AD203B41FA5}">
                      <a16:colId xmlns:a16="http://schemas.microsoft.com/office/drawing/2014/main" val="2830855698"/>
                    </a:ext>
                  </a:extLst>
                </a:gridCol>
                <a:gridCol w="1477764">
                  <a:extLst>
                    <a:ext uri="{9D8B030D-6E8A-4147-A177-3AD203B41FA5}">
                      <a16:colId xmlns:a16="http://schemas.microsoft.com/office/drawing/2014/main" val="2412196872"/>
                    </a:ext>
                  </a:extLst>
                </a:gridCol>
                <a:gridCol w="741734">
                  <a:extLst>
                    <a:ext uri="{9D8B030D-6E8A-4147-A177-3AD203B41FA5}">
                      <a16:colId xmlns:a16="http://schemas.microsoft.com/office/drawing/2014/main" val="1832479414"/>
                    </a:ext>
                  </a:extLst>
                </a:gridCol>
                <a:gridCol w="897774">
                  <a:extLst>
                    <a:ext uri="{9D8B030D-6E8A-4147-A177-3AD203B41FA5}">
                      <a16:colId xmlns:a16="http://schemas.microsoft.com/office/drawing/2014/main" val="3838969253"/>
                    </a:ext>
                  </a:extLst>
                </a:gridCol>
                <a:gridCol w="1404851">
                  <a:extLst>
                    <a:ext uri="{9D8B030D-6E8A-4147-A177-3AD203B41FA5}">
                      <a16:colId xmlns:a16="http://schemas.microsoft.com/office/drawing/2014/main" val="3944367438"/>
                    </a:ext>
                  </a:extLst>
                </a:gridCol>
                <a:gridCol w="3042458">
                  <a:extLst>
                    <a:ext uri="{9D8B030D-6E8A-4147-A177-3AD203B41FA5}">
                      <a16:colId xmlns:a16="http://schemas.microsoft.com/office/drawing/2014/main" val="2842137327"/>
                    </a:ext>
                  </a:extLst>
                </a:gridCol>
              </a:tblGrid>
              <a:tr h="309630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N п/п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251" marR="32251" marT="53059" marB="53059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Наименование мероприятия/контрольной точки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251" marR="32251" marT="53059" marB="53059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Типы мероприятий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251" marR="32251" marT="53059" marB="53059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Срок реализации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251" marR="32251" marT="53059" marB="53059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Ответственный (кто делает)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251" marR="32251" marT="53059" marB="53059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Характеристика завершения мероприятия/контрольной точки.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Параметры оценки в точке перехода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251" marR="32251" marT="53059" marB="53059"/>
                </a:tc>
                <a:extLst>
                  <a:ext uri="{0D108BD9-81ED-4DB2-BD59-A6C34878D82A}">
                    <a16:rowId xmlns:a16="http://schemas.microsoft.com/office/drawing/2014/main" val="3237293191"/>
                  </a:ext>
                </a:extLst>
              </a:tr>
              <a:tr h="58547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начало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251" marR="32251" marT="53059" marB="53059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окончание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251" marR="32251" marT="53059" marB="53059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599140"/>
                  </a:ext>
                </a:extLst>
              </a:tr>
              <a:tr h="138839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251" marR="32251" marT="53059" marB="53059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Утверждение разработанных в соответствии с методическими рекомендациями Стратегий цифровой трансформации ООВО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251" marR="32251" marT="53059" marB="53059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Нормотворчество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251" marR="32251" marT="53059" marB="53059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2021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251" marR="32251" marT="53059" marB="53059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2021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251" marR="32251" marT="53059" marB="53059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Минобрнауки России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251" marR="32251" marT="53059" marB="53059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Количество утвержденных Стратегий цифровой трансформации ООВО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251" marR="32251" marT="53059" marB="53059"/>
                </a:tc>
                <a:extLst>
                  <a:ext uri="{0D108BD9-81ED-4DB2-BD59-A6C34878D82A}">
                    <a16:rowId xmlns:a16="http://schemas.microsoft.com/office/drawing/2014/main" val="2310515687"/>
                  </a:ext>
                </a:extLst>
              </a:tr>
              <a:tr h="120860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251" marR="32251" marT="53059" marB="53059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Разработка и внедрение BI-системы для автоматического формирования паспорта цифровой зрелости ООВО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251" marR="32251" marT="53059" marB="53059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ИТ, НИОКР и технологии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251" marR="32251" marT="53059" marB="53059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2022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251" marR="32251" marT="53059" marB="53059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2024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251" marR="32251" marT="53059" marB="53059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Минобрнауки России, подведомственные организации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251" marR="32251" marT="53059" marB="53059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Акт о переводе системы в промышленную эксплуатацию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251" marR="32251" marT="53059" marB="53059"/>
                </a:tc>
                <a:extLst>
                  <a:ext uri="{0D108BD9-81ED-4DB2-BD59-A6C34878D82A}">
                    <a16:rowId xmlns:a16="http://schemas.microsoft.com/office/drawing/2014/main" val="2002769620"/>
                  </a:ext>
                </a:extLst>
              </a:tr>
              <a:tr h="120860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251" marR="32251" marT="53059" marB="53059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Разработка и внедрения модуля общего доступа к публичной информации о цифровой зрелости ООВО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251" marR="32251" marT="53059" marB="53059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ИТ, НИОКР и технологии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251" marR="32251" marT="53059" marB="53059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2025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251" marR="32251" marT="53059" marB="53059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2030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251" marR="32251" marT="53059" marB="53059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Минобрнауки России, подведомственные организации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251" marR="32251" marT="53059" marB="53059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Акт о переводе системы в промышленную эксплуатацию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251" marR="32251" marT="53059" marB="53059"/>
                </a:tc>
                <a:extLst>
                  <a:ext uri="{0D108BD9-81ED-4DB2-BD59-A6C34878D82A}">
                    <a16:rowId xmlns:a16="http://schemas.microsoft.com/office/drawing/2014/main" val="3114969719"/>
                  </a:ext>
                </a:extLst>
              </a:tr>
            </a:tbl>
          </a:graphicData>
        </a:graphic>
      </p:graphicFrame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2415131" y="325927"/>
            <a:ext cx="86529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0033CC"/>
                </a:solidFill>
              </a:rPr>
              <a:t>АРХИТЕКТУРА ЦИФРОВОЙ ТРАНСФОРМАЦИИ.</a:t>
            </a:r>
            <a:br>
              <a:rPr lang="ru-RU" sz="2800" b="1" dirty="0" smtClean="0">
                <a:solidFill>
                  <a:srgbClr val="0033CC"/>
                </a:solidFill>
              </a:rPr>
            </a:br>
            <a:r>
              <a:rPr lang="ru-RU" sz="2000" b="1" dirty="0" smtClean="0">
                <a:solidFill>
                  <a:srgbClr val="0033CC"/>
                </a:solidFill>
              </a:rPr>
              <a:t>План-график реализации</a:t>
            </a:r>
          </a:p>
        </p:txBody>
      </p:sp>
    </p:spTree>
    <p:extLst>
      <p:ext uri="{BB962C8B-B14F-4D97-AF65-F5344CB8AC3E}">
        <p14:creationId xmlns:p14="http://schemas.microsoft.com/office/powerpoint/2010/main" val="19603054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7F4C41-A183-4F6A-9348-4DA00599379B}"/>
              </a:ext>
            </a:extLst>
          </p:cNvPr>
          <p:cNvSpPr/>
          <p:nvPr/>
        </p:nvSpPr>
        <p:spPr>
          <a:xfrm>
            <a:off x="0" y="3432175"/>
            <a:ext cx="2185988" cy="2595563"/>
          </a:xfrm>
          <a:prstGeom prst="rect">
            <a:avLst/>
          </a:prstGeom>
          <a:solidFill>
            <a:srgbClr val="00B0F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0"/>
            <a:ext cx="1006475" cy="556736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696103" y="1401982"/>
            <a:ext cx="10732683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Цель: </a:t>
            </a:r>
            <a:r>
              <a:rPr lang="ru-RU" sz="1600" dirty="0" smtClean="0"/>
              <a:t>создание </a:t>
            </a:r>
            <a:r>
              <a:rPr lang="ru-RU" sz="1600" dirty="0"/>
              <a:t>и развитие цифровых сервисов в сфере науки и высшего образования, охватывающих все виды бизнес-процессов образовательных организаций высшего образования, направленных на удовлетворение потребностей всех участников образовательного процесса</a:t>
            </a:r>
            <a:r>
              <a:rPr lang="ru-RU" sz="1600" dirty="0" smtClean="0"/>
              <a:t>.</a:t>
            </a:r>
          </a:p>
          <a:p>
            <a:endParaRPr lang="ru-RU" sz="1600" dirty="0"/>
          </a:p>
          <a:p>
            <a:r>
              <a:rPr lang="ru-RU" sz="1600" b="1" dirty="0"/>
              <a:t>Цифровой университет является решением в направлении "цифровые сервисы"</a:t>
            </a:r>
            <a:r>
              <a:rPr lang="ru-RU" sz="1600" dirty="0"/>
              <a:t>. Указанное решение позволит повысить уровень цифровизации ООВО, подведомственных Минобрнауки России и повысить эффективность внедрения и использования сквозных технологий в деятельности ООВО</a:t>
            </a:r>
            <a:r>
              <a:rPr lang="ru-RU" sz="1600" dirty="0" smtClean="0"/>
              <a:t>.</a:t>
            </a:r>
          </a:p>
          <a:p>
            <a:endParaRPr lang="ru-RU" sz="1600" dirty="0"/>
          </a:p>
          <a:p>
            <a:r>
              <a:rPr lang="ru-RU" sz="1600" dirty="0"/>
              <a:t>Модель цифрового университета будет разработана при участии консорциумов, состоящих из ООВО и компаний-лидеров в сегменте </a:t>
            </a:r>
            <a:r>
              <a:rPr lang="ru-RU" sz="1600" dirty="0" err="1"/>
              <a:t>EdTech</a:t>
            </a:r>
            <a:r>
              <a:rPr lang="ru-RU" sz="1600" dirty="0"/>
              <a:t>. Взаимодействие потребителей цифровых услуг и создателей решений в области технологий позволит создавать актуальные цифровые решения для сферы науки и высшего образования</a:t>
            </a:r>
            <a:r>
              <a:rPr lang="ru-RU" sz="1600" dirty="0" smtClean="0"/>
              <a:t>.</a:t>
            </a:r>
            <a:endParaRPr lang="ru-RU" sz="1600" dirty="0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696102" y="878761"/>
            <a:ext cx="86529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0033CC"/>
                </a:solidFill>
              </a:rPr>
              <a:t>ПРОЕКТ «ЦИФРОВОЙ УНИВЕРСИТЕТ»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8801100" y="4262437"/>
            <a:ext cx="339090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18" name="Группа 17"/>
          <p:cNvGrpSpPr/>
          <p:nvPr/>
        </p:nvGrpSpPr>
        <p:grpSpPr>
          <a:xfrm>
            <a:off x="358356" y="3859227"/>
            <a:ext cx="11170443" cy="2123283"/>
            <a:chOff x="358356" y="4734717"/>
            <a:chExt cx="11170443" cy="2595564"/>
          </a:xfrm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115E065F-B383-4EE2-8E40-503AE416AC55}"/>
                </a:ext>
              </a:extLst>
            </p:cNvPr>
            <p:cNvSpPr/>
            <p:nvPr/>
          </p:nvSpPr>
          <p:spPr>
            <a:xfrm>
              <a:off x="358356" y="4734717"/>
              <a:ext cx="100012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CBAB5B58-D96C-46D6-80D2-344F99BBC81D}"/>
                </a:ext>
              </a:extLst>
            </p:cNvPr>
            <p:cNvSpPr/>
            <p:nvPr/>
          </p:nvSpPr>
          <p:spPr>
            <a:xfrm>
              <a:off x="11428786" y="4734718"/>
              <a:ext cx="100013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7645691" y="-1054"/>
            <a:ext cx="2739752" cy="6975433"/>
            <a:chOff x="7645691" y="-117433"/>
            <a:chExt cx="1534612" cy="6975433"/>
          </a:xfrm>
        </p:grpSpPr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-117433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5521381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-117433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5521381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9863845" y="4591455"/>
            <a:ext cx="1447448" cy="226654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598272" y="4306847"/>
            <a:ext cx="11090490" cy="1651655"/>
          </a:xfrm>
          <a:prstGeom prst="rect">
            <a:avLst/>
          </a:prstGeom>
          <a:solidFill>
            <a:srgbClr val="0033CC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dirty="0" smtClean="0">
                <a:solidFill>
                  <a:schemeClr val="tx1"/>
                </a:solidFill>
              </a:rPr>
              <a:t>Внедрение </a:t>
            </a:r>
            <a:r>
              <a:rPr lang="ru-RU" dirty="0">
                <a:solidFill>
                  <a:schemeClr val="tx1"/>
                </a:solidFill>
              </a:rPr>
              <a:t>модели цифрового университета в деятельность </a:t>
            </a:r>
            <a:r>
              <a:rPr lang="ru-RU" dirty="0" smtClean="0">
                <a:solidFill>
                  <a:schemeClr val="tx1"/>
                </a:solidFill>
              </a:rPr>
              <a:t>ООВО позволит </a:t>
            </a:r>
            <a:r>
              <a:rPr lang="ru-RU" b="1" dirty="0">
                <a:solidFill>
                  <a:schemeClr val="tx1"/>
                </a:solidFill>
              </a:rPr>
              <a:t>сформировать единую экосистему сервисов и услуг, предоставляемых участникам образовательного процесса</a:t>
            </a:r>
            <a:r>
              <a:rPr lang="ru-RU" dirty="0">
                <a:solidFill>
                  <a:schemeClr val="tx1"/>
                </a:solidFill>
              </a:rPr>
              <a:t>, внедрить в деятельность ООВО использование технологий цифрового портфолио и технологии индивидуальных образовательных траекторий, организовать сетевое взаимодействие между ООВО в части интеграции сервисов и содержания образования.</a:t>
            </a:r>
          </a:p>
        </p:txBody>
      </p:sp>
    </p:spTree>
    <p:extLst>
      <p:ext uri="{BB962C8B-B14F-4D97-AF65-F5344CB8AC3E}">
        <p14:creationId xmlns:p14="http://schemas.microsoft.com/office/powerpoint/2010/main" val="18845783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0"/>
            <a:ext cx="1006475" cy="556736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8801100" y="4262437"/>
            <a:ext cx="339090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18" name="Группа 17"/>
          <p:cNvGrpSpPr/>
          <p:nvPr/>
        </p:nvGrpSpPr>
        <p:grpSpPr>
          <a:xfrm>
            <a:off x="358356" y="3859227"/>
            <a:ext cx="11170443" cy="2123283"/>
            <a:chOff x="358356" y="4734717"/>
            <a:chExt cx="11170443" cy="2595564"/>
          </a:xfrm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115E065F-B383-4EE2-8E40-503AE416AC55}"/>
                </a:ext>
              </a:extLst>
            </p:cNvPr>
            <p:cNvSpPr/>
            <p:nvPr/>
          </p:nvSpPr>
          <p:spPr>
            <a:xfrm>
              <a:off x="358356" y="4734717"/>
              <a:ext cx="100012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CBAB5B58-D96C-46D6-80D2-344F99BBC81D}"/>
                </a:ext>
              </a:extLst>
            </p:cNvPr>
            <p:cNvSpPr/>
            <p:nvPr/>
          </p:nvSpPr>
          <p:spPr>
            <a:xfrm>
              <a:off x="11428786" y="4734718"/>
              <a:ext cx="100013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7645691" y="-117433"/>
            <a:ext cx="2739752" cy="6975433"/>
            <a:chOff x="7645691" y="-117433"/>
            <a:chExt cx="1534612" cy="6975433"/>
          </a:xfrm>
        </p:grpSpPr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-117433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5521381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-117433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5521381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9863845" y="4591455"/>
            <a:ext cx="1447448" cy="226654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1281" y="1429789"/>
            <a:ext cx="9107803" cy="4633608"/>
          </a:xfrm>
          <a:prstGeom prst="rect">
            <a:avLst/>
          </a:prstGeom>
        </p:spPr>
      </p:pic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2284728" y="731487"/>
            <a:ext cx="86529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0033CC"/>
                </a:solidFill>
              </a:rPr>
              <a:t>МОДЕЛЬ ЦИФРОВОГО УНИВЕРСИТЕТА</a:t>
            </a:r>
          </a:p>
        </p:txBody>
      </p:sp>
    </p:spTree>
    <p:extLst>
      <p:ext uri="{BB962C8B-B14F-4D97-AF65-F5344CB8AC3E}">
        <p14:creationId xmlns:p14="http://schemas.microsoft.com/office/powerpoint/2010/main" val="32480150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0"/>
            <a:ext cx="1006475" cy="556736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8801100" y="4262437"/>
            <a:ext cx="339090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18" name="Группа 17"/>
          <p:cNvGrpSpPr/>
          <p:nvPr/>
        </p:nvGrpSpPr>
        <p:grpSpPr>
          <a:xfrm>
            <a:off x="358356" y="3859227"/>
            <a:ext cx="11170443" cy="2123283"/>
            <a:chOff x="358356" y="4734717"/>
            <a:chExt cx="11170443" cy="2595564"/>
          </a:xfrm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115E065F-B383-4EE2-8E40-503AE416AC55}"/>
                </a:ext>
              </a:extLst>
            </p:cNvPr>
            <p:cNvSpPr/>
            <p:nvPr/>
          </p:nvSpPr>
          <p:spPr>
            <a:xfrm>
              <a:off x="358356" y="4734717"/>
              <a:ext cx="100012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CBAB5B58-D96C-46D6-80D2-344F99BBC81D}"/>
                </a:ext>
              </a:extLst>
            </p:cNvPr>
            <p:cNvSpPr/>
            <p:nvPr/>
          </p:nvSpPr>
          <p:spPr>
            <a:xfrm>
              <a:off x="11428786" y="4734718"/>
              <a:ext cx="100013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7645691" y="-117433"/>
            <a:ext cx="2739752" cy="6975433"/>
            <a:chOff x="7645691" y="-117433"/>
            <a:chExt cx="1534612" cy="6975433"/>
          </a:xfrm>
        </p:grpSpPr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-117433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5521381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-117433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5521381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9863845" y="4591455"/>
            <a:ext cx="1447448" cy="226654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2296879" y="268272"/>
            <a:ext cx="86529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err="1" smtClean="0">
                <a:solidFill>
                  <a:srgbClr val="0033CC"/>
                </a:solidFill>
              </a:rPr>
              <a:t>ЦИФРОВОй</a:t>
            </a:r>
            <a:r>
              <a:rPr lang="ru-RU" sz="2800" b="1" dirty="0">
                <a:solidFill>
                  <a:srgbClr val="0033CC"/>
                </a:solidFill>
              </a:rPr>
              <a:t> УНИВЕРСИТЕТ. План-график </a:t>
            </a:r>
            <a:r>
              <a:rPr lang="ru-RU" sz="2800" b="1" dirty="0" smtClean="0">
                <a:solidFill>
                  <a:srgbClr val="0033CC"/>
                </a:solidFill>
              </a:rPr>
              <a:t>реализации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9602980"/>
              </p:ext>
            </p:extLst>
          </p:nvPr>
        </p:nvGraphicFramePr>
        <p:xfrm>
          <a:off x="574011" y="937103"/>
          <a:ext cx="10854775" cy="55601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0017">
                  <a:extLst>
                    <a:ext uri="{9D8B030D-6E8A-4147-A177-3AD203B41FA5}">
                      <a16:colId xmlns:a16="http://schemas.microsoft.com/office/drawing/2014/main" val="2871488704"/>
                    </a:ext>
                  </a:extLst>
                </a:gridCol>
                <a:gridCol w="3674227">
                  <a:extLst>
                    <a:ext uri="{9D8B030D-6E8A-4147-A177-3AD203B41FA5}">
                      <a16:colId xmlns:a16="http://schemas.microsoft.com/office/drawing/2014/main" val="2617374385"/>
                    </a:ext>
                  </a:extLst>
                </a:gridCol>
                <a:gridCol w="133003">
                  <a:extLst>
                    <a:ext uri="{9D8B030D-6E8A-4147-A177-3AD203B41FA5}">
                      <a16:colId xmlns:a16="http://schemas.microsoft.com/office/drawing/2014/main" val="392961"/>
                    </a:ext>
                  </a:extLst>
                </a:gridCol>
                <a:gridCol w="695064">
                  <a:extLst>
                    <a:ext uri="{9D8B030D-6E8A-4147-A177-3AD203B41FA5}">
                      <a16:colId xmlns:a16="http://schemas.microsoft.com/office/drawing/2014/main" val="2845005606"/>
                    </a:ext>
                  </a:extLst>
                </a:gridCol>
                <a:gridCol w="1037108">
                  <a:extLst>
                    <a:ext uri="{9D8B030D-6E8A-4147-A177-3AD203B41FA5}">
                      <a16:colId xmlns:a16="http://schemas.microsoft.com/office/drawing/2014/main" val="3179422956"/>
                    </a:ext>
                  </a:extLst>
                </a:gridCol>
                <a:gridCol w="4825356">
                  <a:extLst>
                    <a:ext uri="{9D8B030D-6E8A-4147-A177-3AD203B41FA5}">
                      <a16:colId xmlns:a16="http://schemas.microsoft.com/office/drawing/2014/main" val="2303702898"/>
                    </a:ext>
                  </a:extLst>
                </a:gridCol>
              </a:tblGrid>
              <a:tr h="217036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N п/п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Наименование мероприятия/контрольной точки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 rowSpan="2"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Срок реализации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Характеристика завершения мероприятия/контрольной точки.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Параметры оценки в точке перехода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extLst>
                  <a:ext uri="{0D108BD9-81ED-4DB2-BD59-A6C34878D82A}">
                    <a16:rowId xmlns:a16="http://schemas.microsoft.com/office/drawing/2014/main" val="3344405065"/>
                  </a:ext>
                </a:extLst>
              </a:tr>
              <a:tr h="21703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начало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окончание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9586274"/>
                  </a:ext>
                </a:extLst>
              </a:tr>
              <a:tr h="2170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1.1</a:t>
                      </a:r>
                      <a:endParaRPr lang="ru-RU" sz="11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b="1" dirty="0">
                          <a:effectLst/>
                        </a:rPr>
                        <a:t>Исследование и анализ потребностей ООВО, подведомственных Минобрнауки России в сервисах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1795321"/>
                  </a:ext>
                </a:extLst>
              </a:tr>
              <a:tr h="40677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1.1.1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Проведение опроса по выявлению потребностей ООВО, подведомственных Минобрнауки России в сервисах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01.07.21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01.08.21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Проведен опрос по выявлению потребностей ООВО, подведомственных Минобрнауки России в сервисах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extLst>
                  <a:ext uri="{0D108BD9-81ED-4DB2-BD59-A6C34878D82A}">
                    <a16:rowId xmlns:a16="http://schemas.microsoft.com/office/drawing/2014/main" val="93604087"/>
                  </a:ext>
                </a:extLst>
              </a:tr>
              <a:tr h="40677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1.1.2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Анализ данных, полученных от ООВО подведомственных Минобрнауки России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02.08.21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01.09.21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Проведен анализ данных полученных от ООВО, подведомственных Минобрнауки России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extLst>
                  <a:ext uri="{0D108BD9-81ED-4DB2-BD59-A6C34878D82A}">
                    <a16:rowId xmlns:a16="http://schemas.microsoft.com/office/drawing/2014/main" val="4270268710"/>
                  </a:ext>
                </a:extLst>
              </a:tr>
              <a:tr h="2170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1.2</a:t>
                      </a:r>
                      <a:endParaRPr lang="ru-RU" sz="11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Разработка и проведение апробации модели цифрового университета и паспорта цифровой зрелости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0794041"/>
                  </a:ext>
                </a:extLst>
              </a:tr>
              <a:tr h="40677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1.2.1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Разработка модели цифрового университета и паспорта цифровой зрелости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05.09.21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31.09.21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Разработаны модель цифрового университета и паспорт цифровой зрелости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extLst>
                  <a:ext uri="{0D108BD9-81ED-4DB2-BD59-A6C34878D82A}">
                    <a16:rowId xmlns:a16="http://schemas.microsoft.com/office/drawing/2014/main" val="1245964709"/>
                  </a:ext>
                </a:extLst>
              </a:tr>
              <a:tr h="40677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1.2.2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Проведение апробации модели цифрового университета и паспорта цифровой зрелости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1.10.21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31.10.21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Проведена апробация проекта модели цифрового университета и проекта паспорта цифровой зрелости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extLst>
                  <a:ext uri="{0D108BD9-81ED-4DB2-BD59-A6C34878D82A}">
                    <a16:rowId xmlns:a16="http://schemas.microsoft.com/office/drawing/2014/main" val="2775121271"/>
                  </a:ext>
                </a:extLst>
              </a:tr>
              <a:tr h="4891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1.2.3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Доработка модели цифрового университета и паспорта цифровой зрелости по результатам проведенной апробации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1.11.21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15.11.21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Завершена доработка модели цифрового университета и паспорта цифровой зрелости по результатам проведенной апробации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extLst>
                  <a:ext uri="{0D108BD9-81ED-4DB2-BD59-A6C34878D82A}">
                    <a16:rowId xmlns:a16="http://schemas.microsoft.com/office/drawing/2014/main" val="2539620538"/>
                  </a:ext>
                </a:extLst>
              </a:tr>
              <a:tr h="40677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1.3</a:t>
                      </a:r>
                      <a:endParaRPr lang="ru-RU" sz="11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Разработка и согласование нормативно-правовой базы по созданию механизмов поддержки ООВО, подведомственных Минобрнауки России, участвующих в проекте "цифровой университет"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6588310"/>
                  </a:ext>
                </a:extLst>
              </a:tr>
              <a:tr h="5965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1.3.1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Формируем проект документа по созданию механизмов поддержки ООВО, подведомственных Минобрнауки России, участвующих в проекте "цифровой университет"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20.11.21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31.11.21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Сформирован проект документа по созданию механизмов поддержки ООВО, подведомственных Минобрнауки России, участвующих в проекте "цифровой университет"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extLst>
                  <a:ext uri="{0D108BD9-81ED-4DB2-BD59-A6C34878D82A}">
                    <a16:rowId xmlns:a16="http://schemas.microsoft.com/office/drawing/2014/main" val="3562505260"/>
                  </a:ext>
                </a:extLst>
              </a:tr>
              <a:tr h="78624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1.3.2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Согласование проекта документа по созданию механизмов поддержки ООВО, подведомственных Минобрнауки России, участвующих в проекте "цифровой университет" на согласование в Минюст России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10.01.22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10.02.22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Получен проект документа по созданию механизмов поддержки ООВО, подведомственных Минобрнауки России, участвующих в проекте "цифровой университет" с комментариями Минюста России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extLst>
                  <a:ext uri="{0D108BD9-81ED-4DB2-BD59-A6C34878D82A}">
                    <a16:rowId xmlns:a16="http://schemas.microsoft.com/office/drawing/2014/main" val="4222843518"/>
                  </a:ext>
                </a:extLst>
              </a:tr>
              <a:tr h="78624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1.3.3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Согласование проекта документа по созданию механизмов поддержки ООВО, подведомственных Минобрнауки России, участвующих в проекте "цифровой университет" на согласование в Аппарат Правительства Российской Федерации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20.02.22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20.03.22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Получен проект документа по созданию механизмов поддержки ООВО, подведомственных Минобрнауки России, участвующих в проекте "цифровой университет" с комментариями Аппарата Правительства Российской Федерации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257" marR="10257" marT="16874" marB="16874"/>
                </a:tc>
                <a:extLst>
                  <a:ext uri="{0D108BD9-81ED-4DB2-BD59-A6C34878D82A}">
                    <a16:rowId xmlns:a16="http://schemas.microsoft.com/office/drawing/2014/main" val="36534472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162967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7F4C41-A183-4F6A-9348-4DA00599379B}"/>
              </a:ext>
            </a:extLst>
          </p:cNvPr>
          <p:cNvSpPr/>
          <p:nvPr/>
        </p:nvSpPr>
        <p:spPr>
          <a:xfrm>
            <a:off x="0" y="3432175"/>
            <a:ext cx="2185988" cy="2595563"/>
          </a:xfrm>
          <a:prstGeom prst="rect">
            <a:avLst/>
          </a:prstGeom>
          <a:solidFill>
            <a:srgbClr val="00B0F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0"/>
            <a:ext cx="1006475" cy="556736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8801100" y="4262437"/>
            <a:ext cx="339090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18" name="Группа 17"/>
          <p:cNvGrpSpPr/>
          <p:nvPr/>
        </p:nvGrpSpPr>
        <p:grpSpPr>
          <a:xfrm>
            <a:off x="358356" y="3859227"/>
            <a:ext cx="11170443" cy="2123283"/>
            <a:chOff x="358356" y="4734717"/>
            <a:chExt cx="11170443" cy="2595564"/>
          </a:xfrm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115E065F-B383-4EE2-8E40-503AE416AC55}"/>
                </a:ext>
              </a:extLst>
            </p:cNvPr>
            <p:cNvSpPr/>
            <p:nvPr/>
          </p:nvSpPr>
          <p:spPr>
            <a:xfrm>
              <a:off x="358356" y="4734717"/>
              <a:ext cx="100012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CBAB5B58-D96C-46D6-80D2-344F99BBC81D}"/>
                </a:ext>
              </a:extLst>
            </p:cNvPr>
            <p:cNvSpPr/>
            <p:nvPr/>
          </p:nvSpPr>
          <p:spPr>
            <a:xfrm>
              <a:off x="11428786" y="4734718"/>
              <a:ext cx="100013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7645691" y="-117433"/>
            <a:ext cx="2739752" cy="6975433"/>
            <a:chOff x="7645691" y="-117433"/>
            <a:chExt cx="1534612" cy="6975433"/>
          </a:xfrm>
        </p:grpSpPr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-117433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5521381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-117433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5521381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9863845" y="4591455"/>
            <a:ext cx="1447448" cy="226654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696103" y="1629105"/>
            <a:ext cx="8652900" cy="5586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Целью реализации </a:t>
            </a:r>
            <a:r>
              <a:rPr lang="ru-RU" sz="1600" dirty="0" smtClean="0"/>
              <a:t>проектов Стратегии ЦТ является </a:t>
            </a:r>
            <a:r>
              <a:rPr lang="ru-RU" sz="1600" dirty="0"/>
              <a:t>достижение высокой цифровой зрелости отрасли науки и высшего образования, характеризуемой следующими показателями</a:t>
            </a:r>
            <a:r>
              <a:rPr lang="ru-RU" sz="1600" dirty="0" smtClean="0"/>
              <a:t>:</a:t>
            </a:r>
          </a:p>
          <a:p>
            <a:endParaRPr lang="ru-RU" b="1" dirty="0"/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b="1" dirty="0" smtClean="0">
                <a:solidFill>
                  <a:srgbClr val="0033CC"/>
                </a:solidFill>
              </a:rPr>
              <a:t>100</a:t>
            </a:r>
            <a:r>
              <a:rPr lang="ru-RU" b="1" dirty="0">
                <a:solidFill>
                  <a:srgbClr val="0033CC"/>
                </a:solidFill>
              </a:rPr>
              <a:t>% </a:t>
            </a:r>
            <a:r>
              <a:rPr lang="ru-RU" dirty="0"/>
              <a:t>ООВО, подведомственных </a:t>
            </a:r>
            <a:r>
              <a:rPr lang="ru-RU" dirty="0" err="1"/>
              <a:t>Минобрнауки</a:t>
            </a:r>
            <a:r>
              <a:rPr lang="ru-RU" dirty="0"/>
              <a:t> России, </a:t>
            </a:r>
            <a:r>
              <a:rPr lang="ru-RU" b="1" dirty="0"/>
              <a:t>внедрили целевую модель цифрового университета</a:t>
            </a:r>
            <a:r>
              <a:rPr lang="ru-RU" dirty="0"/>
              <a:t>, позволяющую сформировать единую экосистему сервисов и услуг, предоставляемых участникам образовательного </a:t>
            </a:r>
            <a:r>
              <a:rPr lang="ru-RU" dirty="0" smtClean="0"/>
              <a:t>процесса;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b="1" dirty="0">
                <a:solidFill>
                  <a:srgbClr val="0033CC"/>
                </a:solidFill>
              </a:rPr>
              <a:t>100% </a:t>
            </a:r>
            <a:r>
              <a:rPr lang="ru-RU" dirty="0"/>
              <a:t>образовательных программ ООВО, подведомственных </a:t>
            </a:r>
            <a:r>
              <a:rPr lang="ru-RU" dirty="0" err="1"/>
              <a:t>Минобрнауки</a:t>
            </a:r>
            <a:r>
              <a:rPr lang="ru-RU" dirty="0"/>
              <a:t> России реализуются с построением </a:t>
            </a:r>
            <a:r>
              <a:rPr lang="ru-RU" b="1" dirty="0"/>
              <a:t>индивидуальных образовательных траекторий </a:t>
            </a:r>
            <a:r>
              <a:rPr lang="ru-RU" dirty="0" smtClean="0"/>
              <a:t>обучающихся;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b="1" dirty="0">
                <a:solidFill>
                  <a:srgbClr val="0033CC"/>
                </a:solidFill>
              </a:rPr>
              <a:t>100% </a:t>
            </a:r>
            <a:r>
              <a:rPr lang="ru-RU" dirty="0"/>
              <a:t>ООВО, подведомственных </a:t>
            </a:r>
            <a:r>
              <a:rPr lang="ru-RU" dirty="0" err="1"/>
              <a:t>Минобрнауки</a:t>
            </a:r>
            <a:r>
              <a:rPr lang="ru-RU" dirty="0"/>
              <a:t> России достигли </a:t>
            </a:r>
            <a:r>
              <a:rPr lang="ru-RU" b="1" dirty="0"/>
              <a:t>базового уровня цифровой </a:t>
            </a:r>
            <a:r>
              <a:rPr lang="ru-RU" b="1" dirty="0" smtClean="0"/>
              <a:t>зрелости</a:t>
            </a:r>
            <a:r>
              <a:rPr lang="ru-RU" dirty="0" smtClean="0"/>
              <a:t>;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b="1" dirty="0">
                <a:solidFill>
                  <a:srgbClr val="0033CC"/>
                </a:solidFill>
              </a:rPr>
              <a:t>100% </a:t>
            </a:r>
            <a:r>
              <a:rPr lang="ru-RU" dirty="0"/>
              <a:t>ООВО, подведомственных Минобрнауки России используют АИС </a:t>
            </a:r>
            <a:r>
              <a:rPr lang="ru-RU" b="1" dirty="0"/>
              <a:t>"Маркетплейс сервисов"</a:t>
            </a:r>
            <a:r>
              <a:rPr lang="ru-RU" dirty="0"/>
              <a:t> для создания и управления </a:t>
            </a:r>
            <a:r>
              <a:rPr lang="ru-RU" dirty="0" smtClean="0"/>
              <a:t>сервисами;</a:t>
            </a:r>
            <a:endParaRPr lang="ru-RU" dirty="0" smtClean="0">
              <a:solidFill>
                <a:srgbClr val="0033CC"/>
              </a:solidFill>
            </a:endParaRP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dirty="0" smtClean="0"/>
              <a:t>Реализован </a:t>
            </a:r>
            <a:r>
              <a:rPr lang="ru-RU" dirty="0"/>
              <a:t>механизм межведомственного </a:t>
            </a:r>
            <a:r>
              <a:rPr lang="ru-RU" b="1" dirty="0"/>
              <a:t>сетевого взаимодействия </a:t>
            </a:r>
            <a:r>
              <a:rPr lang="ru-RU" dirty="0"/>
              <a:t>ООВО в рамках интеграции сервисов и содержания образования.</a:t>
            </a:r>
          </a:p>
          <a:p>
            <a:pPr marL="342900" indent="-342900" fontAlgn="base">
              <a:lnSpc>
                <a:spcPct val="150000"/>
              </a:lnSpc>
              <a:buFont typeface="+mj-lt"/>
              <a:buAutoNum type="arabicPeriod"/>
            </a:pPr>
            <a:endParaRPr lang="ru-RU" sz="2000" b="1" dirty="0"/>
          </a:p>
          <a:p>
            <a:pPr marL="342900" indent="-342900" fontAlgn="base">
              <a:buFont typeface="+mj-lt"/>
              <a:buAutoNum type="arabicPeriod"/>
            </a:pPr>
            <a:endParaRPr lang="ru-RU" b="1" dirty="0"/>
          </a:p>
          <a:p>
            <a:pPr marL="342900" indent="-342900" fontAlgn="base">
              <a:buFont typeface="+mj-lt"/>
              <a:buAutoNum type="arabicPeriod"/>
            </a:pPr>
            <a:endParaRPr lang="ru-RU" b="1" dirty="0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696103" y="920390"/>
            <a:ext cx="69495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000" b="1" dirty="0" smtClean="0">
                <a:solidFill>
                  <a:srgbClr val="0033CC"/>
                </a:solidFill>
              </a:rPr>
              <a:t>ПОКАЗАТЕЛИ</a:t>
            </a:r>
            <a:r>
              <a:rPr lang="ru-RU" sz="2000" b="1" dirty="0" smtClean="0"/>
              <a:t> </a:t>
            </a:r>
            <a:r>
              <a:rPr lang="ru-RU" sz="2000" b="1" dirty="0" smtClean="0">
                <a:solidFill>
                  <a:srgbClr val="0033CC"/>
                </a:solidFill>
              </a:rPr>
              <a:t>ДОСТИЖЕНИЯ ВЫСОКОЙ ЦИФРОВОЙ ЗРЕЛОСТИ ОТРАСЛИ НАУКИ И ВЫСШЕГО ОБРАЗОВАНИЯ</a:t>
            </a:r>
          </a:p>
        </p:txBody>
      </p:sp>
    </p:spTree>
    <p:extLst>
      <p:ext uri="{BB962C8B-B14F-4D97-AF65-F5344CB8AC3E}">
        <p14:creationId xmlns:p14="http://schemas.microsoft.com/office/powerpoint/2010/main" val="39389253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8801100" y="4262437"/>
            <a:ext cx="3390900" cy="2595563"/>
          </a:xfrm>
          <a:prstGeom prst="rect">
            <a:avLst/>
          </a:prstGeom>
          <a:solidFill>
            <a:srgbClr val="00B0F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7F4C41-A183-4F6A-9348-4DA00599379B}"/>
              </a:ext>
            </a:extLst>
          </p:cNvPr>
          <p:cNvSpPr/>
          <p:nvPr/>
        </p:nvSpPr>
        <p:spPr>
          <a:xfrm>
            <a:off x="0" y="4262437"/>
            <a:ext cx="2185988" cy="2595563"/>
          </a:xfrm>
          <a:prstGeom prst="rect">
            <a:avLst/>
          </a:prstGeom>
          <a:solidFill>
            <a:srgbClr val="00B0F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3" name="Группа 2"/>
          <p:cNvGrpSpPr/>
          <p:nvPr/>
        </p:nvGrpSpPr>
        <p:grpSpPr>
          <a:xfrm>
            <a:off x="358356" y="3859227"/>
            <a:ext cx="11170443" cy="2123283"/>
            <a:chOff x="358356" y="4734717"/>
            <a:chExt cx="11170443" cy="2595564"/>
          </a:xfrm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115E065F-B383-4EE2-8E40-503AE416AC55}"/>
                </a:ext>
              </a:extLst>
            </p:cNvPr>
            <p:cNvSpPr/>
            <p:nvPr/>
          </p:nvSpPr>
          <p:spPr>
            <a:xfrm>
              <a:off x="358356" y="4734717"/>
              <a:ext cx="100012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CBAB5B58-D96C-46D6-80D2-344F99BBC81D}"/>
                </a:ext>
              </a:extLst>
            </p:cNvPr>
            <p:cNvSpPr/>
            <p:nvPr/>
          </p:nvSpPr>
          <p:spPr>
            <a:xfrm>
              <a:off x="11428786" y="4734718"/>
              <a:ext cx="100013" cy="2595563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grpSp>
        <p:nvGrpSpPr>
          <p:cNvPr id="4" name="Группа 3"/>
          <p:cNvGrpSpPr/>
          <p:nvPr/>
        </p:nvGrpSpPr>
        <p:grpSpPr>
          <a:xfrm>
            <a:off x="8044702" y="-117433"/>
            <a:ext cx="2739752" cy="6975433"/>
            <a:chOff x="7645691" y="-117433"/>
            <a:chExt cx="1534612" cy="6975433"/>
          </a:xfrm>
        </p:grpSpPr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-117433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7645691" y="5521381"/>
              <a:ext cx="1337447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-117433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6" name="Прямоугольник 35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9047912" y="5521381"/>
              <a:ext cx="132391" cy="1336619"/>
            </a:xfrm>
            <a:prstGeom prst="rect">
              <a:avLst/>
            </a:prstGeom>
            <a:solidFill>
              <a:srgbClr val="92D05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9863845" y="4591455"/>
            <a:ext cx="1447448" cy="226654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834667" y="1622396"/>
            <a:ext cx="721003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Направить усилия </a:t>
            </a:r>
            <a:r>
              <a:rPr lang="ru-RU" dirty="0" smtClean="0"/>
              <a:t>профессионального сообщества на формирование решений</a:t>
            </a:r>
            <a:r>
              <a:rPr lang="ru-RU" dirty="0"/>
              <a:t>, способствующих достижению </a:t>
            </a:r>
            <a:r>
              <a:rPr lang="ru-RU" dirty="0" smtClean="0"/>
              <a:t>цифровой зрелости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в </a:t>
            </a:r>
            <a:r>
              <a:rPr lang="ru-RU" dirty="0"/>
              <a:t>соответствии с ключевыми треками стратегии цифровой трансформации отрасли науки и высшего образования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2400" dirty="0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04844849-11D4-43A7-AAA9-76A4E16D47B6}"/>
              </a:ext>
            </a:extLst>
          </p:cNvPr>
          <p:cNvSpPr/>
          <p:nvPr/>
        </p:nvSpPr>
        <p:spPr>
          <a:xfrm>
            <a:off x="834667" y="976335"/>
            <a:ext cx="76654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0033CC"/>
                </a:solidFill>
              </a:rPr>
              <a:t>УЧАСТНИКАМ КРУГЛОГО СТОЛА</a:t>
            </a:r>
            <a:endParaRPr lang="ru-RU" sz="2800" b="1" spc="-40" dirty="0">
              <a:cs typeface="Arial" panose="020B0604020202020204" pitchFamily="34" charset="0"/>
            </a:endParaRPr>
          </a:p>
        </p:txBody>
      </p:sp>
      <p:grpSp>
        <p:nvGrpSpPr>
          <p:cNvPr id="15" name="Группа 14"/>
          <p:cNvGrpSpPr/>
          <p:nvPr/>
        </p:nvGrpSpPr>
        <p:grpSpPr>
          <a:xfrm>
            <a:off x="1948565" y="3117671"/>
            <a:ext cx="7797787" cy="2097575"/>
            <a:chOff x="1191110" y="2534461"/>
            <a:chExt cx="8891040" cy="2047395"/>
          </a:xfrm>
        </p:grpSpPr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id="{51E69583-403F-497E-AB2A-6F37CC15ABB0}"/>
                </a:ext>
              </a:extLst>
            </p:cNvPr>
            <p:cNvSpPr/>
            <p:nvPr/>
          </p:nvSpPr>
          <p:spPr>
            <a:xfrm>
              <a:off x="1191110" y="2534461"/>
              <a:ext cx="8891040" cy="1797209"/>
            </a:xfrm>
            <a:prstGeom prst="rect">
              <a:avLst/>
            </a:prstGeom>
            <a:solidFill>
              <a:srgbClr val="0033CC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04844849-11D4-43A7-AAA9-76A4E16D47B6}"/>
                </a:ext>
              </a:extLst>
            </p:cNvPr>
            <p:cNvSpPr/>
            <p:nvPr/>
          </p:nvSpPr>
          <p:spPr>
            <a:xfrm>
              <a:off x="1313599" y="2689250"/>
              <a:ext cx="8371648" cy="18926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ru-RU" sz="2000" b="1" dirty="0"/>
                <a:t>Центр компетенций по цифровизации </a:t>
              </a:r>
              <a:r>
                <a:rPr lang="ru-RU" sz="2000" b="1" dirty="0" smtClean="0"/>
                <a:t>образования</a:t>
              </a:r>
              <a:r>
                <a:rPr lang="en-US" sz="2000" b="1" dirty="0" smtClean="0"/>
                <a:t> – </a:t>
              </a:r>
              <a:endParaRPr lang="en-US" sz="2000" dirty="0" smtClean="0"/>
            </a:p>
            <a:p>
              <a:pPr lvl="0"/>
              <a:r>
                <a:rPr lang="ru-RU" sz="2000" dirty="0" smtClean="0"/>
                <a:t>площадка обмена лучшими практиками цифровизации образовательных организаций, выработки подходов и решений цифровой трансформации образования, взаимодействия</a:t>
              </a:r>
              <a:br>
                <a:rPr lang="ru-RU" sz="2000" dirty="0" smtClean="0"/>
              </a:br>
              <a:r>
                <a:rPr lang="ru-RU" sz="2000" dirty="0" smtClean="0"/>
                <a:t>с индустриальными партнерами и регуляторами.</a:t>
              </a:r>
            </a:p>
            <a:p>
              <a:pPr lvl="0"/>
              <a:endParaRPr lang="ru-RU" sz="2000" dirty="0"/>
            </a:p>
          </p:txBody>
        </p:sp>
      </p:grpSp>
      <p:pic>
        <p:nvPicPr>
          <p:cNvPr id="27" name="Рисунок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9" y="322743"/>
            <a:ext cx="2050659" cy="614359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362" y="149090"/>
            <a:ext cx="777104" cy="961666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960" y="5177834"/>
            <a:ext cx="1320916" cy="132137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04122" y="5177834"/>
            <a:ext cx="1320916" cy="1321375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44284" y="5177834"/>
            <a:ext cx="1320916" cy="1321375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64771" y="5177834"/>
            <a:ext cx="1320916" cy="1321375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24608" y="5177834"/>
            <a:ext cx="1320916" cy="1321375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84446" y="5177834"/>
            <a:ext cx="1320916" cy="1321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18570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0" y="7434"/>
            <a:ext cx="12191999" cy="6850566"/>
          </a:xfrm>
          <a:prstGeom prst="rect">
            <a:avLst/>
          </a:prstGeom>
          <a:solidFill>
            <a:srgbClr val="004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5C16E496-822D-49C8-B5E2-ACC44B043F2A}"/>
              </a:ext>
            </a:extLst>
          </p:cNvPr>
          <p:cNvSpPr/>
          <p:nvPr/>
        </p:nvSpPr>
        <p:spPr>
          <a:xfrm>
            <a:off x="11012488" y="4877823"/>
            <a:ext cx="1179512" cy="3190584"/>
          </a:xfrm>
          <a:prstGeom prst="rect">
            <a:avLst/>
          </a:prstGeom>
          <a:solidFill>
            <a:srgbClr val="6600CC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7F4C41-A183-4F6A-9348-4DA00599379B}"/>
              </a:ext>
            </a:extLst>
          </p:cNvPr>
          <p:cNvSpPr/>
          <p:nvPr/>
        </p:nvSpPr>
        <p:spPr>
          <a:xfrm>
            <a:off x="0" y="4877823"/>
            <a:ext cx="3194538" cy="3190584"/>
          </a:xfrm>
          <a:prstGeom prst="rect">
            <a:avLst/>
          </a:prstGeom>
          <a:solidFill>
            <a:srgbClr val="6600CC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11185525" y="5202792"/>
            <a:ext cx="1006475" cy="2048353"/>
          </a:xfrm>
          <a:prstGeom prst="rect">
            <a:avLst/>
          </a:prstGeom>
          <a:solidFill>
            <a:schemeClr val="bg1"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115E065F-B383-4EE2-8E40-503AE416AC55}"/>
              </a:ext>
            </a:extLst>
          </p:cNvPr>
          <p:cNvSpPr/>
          <p:nvPr/>
        </p:nvSpPr>
        <p:spPr>
          <a:xfrm>
            <a:off x="358356" y="5365352"/>
            <a:ext cx="100012" cy="2855119"/>
          </a:xfrm>
          <a:prstGeom prst="rect">
            <a:avLst/>
          </a:prstGeom>
          <a:solidFill>
            <a:srgbClr val="6600CC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CBAB5B58-D96C-46D6-80D2-344F99BBC81D}"/>
              </a:ext>
            </a:extLst>
          </p:cNvPr>
          <p:cNvSpPr/>
          <p:nvPr/>
        </p:nvSpPr>
        <p:spPr>
          <a:xfrm>
            <a:off x="11428786" y="5365353"/>
            <a:ext cx="100013" cy="2855119"/>
          </a:xfrm>
          <a:prstGeom prst="rect">
            <a:avLst/>
          </a:prstGeom>
          <a:solidFill>
            <a:srgbClr val="6600CC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8801100" y="4877823"/>
            <a:ext cx="2054225" cy="3190584"/>
          </a:xfrm>
          <a:prstGeom prst="rect">
            <a:avLst/>
          </a:prstGeom>
          <a:solidFill>
            <a:srgbClr val="6600CC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8244358" y="5202792"/>
            <a:ext cx="2469038" cy="2048353"/>
          </a:xfrm>
          <a:prstGeom prst="rect">
            <a:avLst/>
          </a:prstGeom>
          <a:solidFill>
            <a:schemeClr val="bg1"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60C8FDE2-8D69-4B57-93C8-9DBBB978A578}"/>
              </a:ext>
            </a:extLst>
          </p:cNvPr>
          <p:cNvSpPr/>
          <p:nvPr/>
        </p:nvSpPr>
        <p:spPr>
          <a:xfrm>
            <a:off x="0" y="5202792"/>
            <a:ext cx="993776" cy="2048353"/>
          </a:xfrm>
          <a:prstGeom prst="rect">
            <a:avLst/>
          </a:prstGeom>
          <a:solidFill>
            <a:schemeClr val="bg1"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4" name="Прямоугольник 2"/>
          <p:cNvSpPr>
            <a:spLocks noChangeArrowheads="1"/>
          </p:cNvSpPr>
          <p:nvPr/>
        </p:nvSpPr>
        <p:spPr bwMode="auto">
          <a:xfrm>
            <a:off x="1462714" y="1959603"/>
            <a:ext cx="7229902" cy="404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ru-RU" sz="4800" b="1" dirty="0">
                <a:solidFill>
                  <a:schemeClr val="bg1"/>
                </a:solidFill>
              </a:rPr>
              <a:t>Благодарю  за внимание! </a:t>
            </a:r>
            <a:endParaRPr lang="ru-RU" sz="3200" b="1" dirty="0">
              <a:solidFill>
                <a:schemeClr val="bg1"/>
              </a:solidFill>
            </a:endParaRPr>
          </a:p>
          <a:p>
            <a:pPr>
              <a:spcBef>
                <a:spcPct val="0"/>
              </a:spcBef>
              <a:buNone/>
            </a:pPr>
            <a:endParaRPr lang="ru-RU" altLang="ru-RU" sz="2400" dirty="0"/>
          </a:p>
          <a:p>
            <a:pPr>
              <a:spcBef>
                <a:spcPct val="0"/>
              </a:spcBef>
              <a:buNone/>
            </a:pPr>
            <a:r>
              <a:rPr lang="ru-RU" altLang="ru-RU" sz="2400" b="1" dirty="0" smtClean="0">
                <a:solidFill>
                  <a:schemeClr val="bg1"/>
                </a:solidFill>
              </a:rPr>
              <a:t>Светлана  </a:t>
            </a:r>
            <a:r>
              <a:rPr lang="ru-RU" altLang="ru-RU" sz="2400" b="1" dirty="0">
                <a:solidFill>
                  <a:schemeClr val="bg1"/>
                </a:solidFill>
              </a:rPr>
              <a:t>Арифуллина</a:t>
            </a:r>
          </a:p>
          <a:p>
            <a:pPr>
              <a:spcBef>
                <a:spcPct val="0"/>
              </a:spcBef>
              <a:buNone/>
            </a:pPr>
            <a:r>
              <a:rPr lang="ru-RU" altLang="ru-RU" sz="1600" dirty="0">
                <a:solidFill>
                  <a:schemeClr val="bg1"/>
                </a:solidFill>
              </a:rPr>
              <a:t>Начальник отдела информационных технологий</a:t>
            </a:r>
          </a:p>
          <a:p>
            <a:pPr>
              <a:spcBef>
                <a:spcPct val="0"/>
              </a:spcBef>
              <a:spcAft>
                <a:spcPts val="600"/>
              </a:spcAft>
              <a:buNone/>
            </a:pPr>
            <a:r>
              <a:rPr lang="ru-RU" sz="1600" dirty="0">
                <a:solidFill>
                  <a:schemeClr val="bg1"/>
                </a:solidFill>
              </a:rPr>
              <a:t>Сибирского государственного университета телекоммуникаций и информатики</a:t>
            </a:r>
          </a:p>
          <a:p>
            <a:pPr>
              <a:spcBef>
                <a:spcPct val="0"/>
              </a:spcBef>
              <a:buNone/>
            </a:pPr>
            <a:endParaRPr lang="ru-RU" altLang="ru-RU" sz="1800" dirty="0" smtClean="0">
              <a:solidFill>
                <a:schemeClr val="bg1"/>
              </a:solidFill>
            </a:endParaRPr>
          </a:p>
          <a:p>
            <a:pPr>
              <a:spcBef>
                <a:spcPct val="0"/>
              </a:spcBef>
              <a:buNone/>
            </a:pPr>
            <a:r>
              <a:rPr lang="ru-RU" altLang="ru-RU" sz="1800" dirty="0" smtClean="0">
                <a:solidFill>
                  <a:schemeClr val="bg1"/>
                </a:solidFill>
              </a:rPr>
              <a:t>Член </a:t>
            </a:r>
            <a:r>
              <a:rPr lang="ru-RU" altLang="ru-RU" sz="1800" dirty="0">
                <a:solidFill>
                  <a:schemeClr val="bg1"/>
                </a:solidFill>
              </a:rPr>
              <a:t>президиума Центра компетенций по </a:t>
            </a:r>
            <a:r>
              <a:rPr lang="ru-RU" altLang="ru-RU" sz="1800" dirty="0" smtClean="0">
                <a:solidFill>
                  <a:schemeClr val="bg1"/>
                </a:solidFill>
              </a:rPr>
              <a:t>цифровизации образовательных организаций</a:t>
            </a:r>
          </a:p>
          <a:p>
            <a:pPr>
              <a:spcBef>
                <a:spcPct val="0"/>
              </a:spcBef>
              <a:buNone/>
            </a:pPr>
            <a:r>
              <a:rPr lang="ru-RU" altLang="ru-RU" sz="1800" dirty="0">
                <a:solidFill>
                  <a:schemeClr val="bg1"/>
                </a:solidFill>
              </a:rPr>
              <a:t>Член Совета ИТ-руководителей вузов России</a:t>
            </a:r>
          </a:p>
          <a:p>
            <a:pPr>
              <a:spcBef>
                <a:spcPct val="0"/>
              </a:spcBef>
              <a:buNone/>
            </a:pPr>
            <a:endParaRPr lang="ru-RU" altLang="ru-RU" sz="2000" dirty="0">
              <a:solidFill>
                <a:schemeClr val="bg1"/>
              </a:solidFill>
            </a:endParaRPr>
          </a:p>
          <a:p>
            <a:pPr>
              <a:spcBef>
                <a:spcPct val="0"/>
              </a:spcBef>
              <a:buNone/>
            </a:pPr>
            <a:r>
              <a:rPr lang="ru-RU" altLang="ru-RU" sz="2000" dirty="0" smtClean="0">
                <a:solidFill>
                  <a:schemeClr val="bg1"/>
                </a:solidFill>
              </a:rPr>
              <a:t>(</a:t>
            </a:r>
            <a:r>
              <a:rPr lang="ru-RU" altLang="ru-RU" sz="2000" dirty="0">
                <a:solidFill>
                  <a:schemeClr val="bg1"/>
                </a:solidFill>
              </a:rPr>
              <a:t>383) 269-83-80, </a:t>
            </a:r>
            <a:r>
              <a:rPr lang="en-US" altLang="ru-RU" sz="2000" dirty="0" err="1" smtClean="0">
                <a:solidFill>
                  <a:schemeClr val="bg1"/>
                </a:solidFill>
              </a:rPr>
              <a:t>s.arifullina</a:t>
            </a:r>
            <a:r>
              <a:rPr lang="ru-RU" altLang="ru-RU" sz="2000" dirty="0" smtClean="0">
                <a:solidFill>
                  <a:schemeClr val="bg1"/>
                </a:solidFill>
              </a:rPr>
              <a:t>@</a:t>
            </a:r>
            <a:r>
              <a:rPr lang="ru-RU" altLang="ru-RU" sz="2000" dirty="0" err="1" smtClean="0">
                <a:solidFill>
                  <a:schemeClr val="bg1"/>
                </a:solidFill>
              </a:rPr>
              <a:t>sib</a:t>
            </a:r>
            <a:r>
              <a:rPr lang="en-US" altLang="ru-RU" sz="2000" dirty="0">
                <a:solidFill>
                  <a:schemeClr val="bg1"/>
                </a:solidFill>
              </a:rPr>
              <a:t>g</a:t>
            </a:r>
            <a:r>
              <a:rPr lang="ru-RU" altLang="ru-RU" sz="2000" dirty="0">
                <a:solidFill>
                  <a:schemeClr val="bg1"/>
                </a:solidFill>
              </a:rPr>
              <a:t>uti.ru</a:t>
            </a:r>
          </a:p>
          <a:p>
            <a:pPr>
              <a:spcBef>
                <a:spcPct val="0"/>
              </a:spcBef>
              <a:buNone/>
            </a:pPr>
            <a:endParaRPr lang="ru-RU" altLang="ru-RU" sz="2000" dirty="0">
              <a:solidFill>
                <a:schemeClr val="bg1"/>
              </a:solidFill>
            </a:endParaRPr>
          </a:p>
          <a:p>
            <a:pPr>
              <a:spcBef>
                <a:spcPct val="0"/>
              </a:spcBef>
              <a:buNone/>
            </a:pPr>
            <a:endParaRPr lang="ru-RU" altLang="ru-RU" sz="2000" b="1" dirty="0">
              <a:solidFill>
                <a:schemeClr val="bg1"/>
              </a:solidFill>
            </a:endParaRP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7975213" y="4220512"/>
            <a:ext cx="1337447" cy="1336619"/>
          </a:xfrm>
          <a:prstGeom prst="rect">
            <a:avLst/>
          </a:prstGeom>
          <a:solidFill>
            <a:srgbClr val="00B0F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51E69583-403F-497E-AB2A-6F37CC15ABB0}"/>
              </a:ext>
            </a:extLst>
          </p:cNvPr>
          <p:cNvSpPr/>
          <p:nvPr/>
        </p:nvSpPr>
        <p:spPr>
          <a:xfrm>
            <a:off x="9312660" y="3196426"/>
            <a:ext cx="704144" cy="703708"/>
          </a:xfrm>
          <a:prstGeom prst="rect">
            <a:avLst/>
          </a:prstGeom>
          <a:solidFill>
            <a:schemeClr val="accent1">
              <a:lumMod val="75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88" y="498876"/>
            <a:ext cx="1920407" cy="575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18303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2288</TotalTime>
  <Words>2865</Words>
  <Application>Microsoft Office PowerPoint</Application>
  <PresentationFormat>Широкоэкранный</PresentationFormat>
  <Paragraphs>381</Paragraphs>
  <Slides>34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1" baseType="lpstr">
      <vt:lpstr>Arial</vt:lpstr>
      <vt:lpstr>Calibri</vt:lpstr>
      <vt:lpstr>Calibri Light</vt:lpstr>
      <vt:lpstr>Times New Roman</vt:lpstr>
      <vt:lpstr>Trebuchet MS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Арифуллина Светлана Борисовна</dc:creator>
  <cp:lastModifiedBy>Admin</cp:lastModifiedBy>
  <cp:revision>416</cp:revision>
  <dcterms:created xsi:type="dcterms:W3CDTF">2021-10-01T02:46:53Z</dcterms:created>
  <dcterms:modified xsi:type="dcterms:W3CDTF">2021-10-07T06:58:28Z</dcterms:modified>
</cp:coreProperties>
</file>